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9" r:id="rId1"/>
  </p:sldMasterIdLst>
  <p:notesMasterIdLst>
    <p:notesMasterId r:id="rId63"/>
  </p:notesMasterIdLst>
  <p:sldIdLst>
    <p:sldId id="256" r:id="rId2"/>
    <p:sldId id="262" r:id="rId3"/>
    <p:sldId id="305" r:id="rId4"/>
    <p:sldId id="306" r:id="rId5"/>
    <p:sldId id="294" r:id="rId6"/>
    <p:sldId id="295" r:id="rId7"/>
    <p:sldId id="303" r:id="rId8"/>
    <p:sldId id="296" r:id="rId9"/>
    <p:sldId id="297" r:id="rId10"/>
    <p:sldId id="299" r:id="rId11"/>
    <p:sldId id="300" r:id="rId12"/>
    <p:sldId id="301" r:id="rId13"/>
    <p:sldId id="302" r:id="rId14"/>
    <p:sldId id="257" r:id="rId15"/>
    <p:sldId id="259" r:id="rId16"/>
    <p:sldId id="258" r:id="rId17"/>
    <p:sldId id="261" r:id="rId18"/>
    <p:sldId id="264" r:id="rId19"/>
    <p:sldId id="265" r:id="rId20"/>
    <p:sldId id="260" r:id="rId21"/>
    <p:sldId id="263" r:id="rId22"/>
    <p:sldId id="268" r:id="rId23"/>
    <p:sldId id="266" r:id="rId24"/>
    <p:sldId id="267" r:id="rId25"/>
    <p:sldId id="280" r:id="rId26"/>
    <p:sldId id="269" r:id="rId27"/>
    <p:sldId id="279" r:id="rId28"/>
    <p:sldId id="281" r:id="rId29"/>
    <p:sldId id="270" r:id="rId30"/>
    <p:sldId id="282" r:id="rId31"/>
    <p:sldId id="283" r:id="rId32"/>
    <p:sldId id="284" r:id="rId33"/>
    <p:sldId id="285" r:id="rId34"/>
    <p:sldId id="271" r:id="rId35"/>
    <p:sldId id="286" r:id="rId36"/>
    <p:sldId id="287" r:id="rId37"/>
    <p:sldId id="288" r:id="rId38"/>
    <p:sldId id="272" r:id="rId39"/>
    <p:sldId id="289" r:id="rId40"/>
    <p:sldId id="290" r:id="rId41"/>
    <p:sldId id="291" r:id="rId42"/>
    <p:sldId id="293" r:id="rId43"/>
    <p:sldId id="292" r:id="rId44"/>
    <p:sldId id="274" r:id="rId45"/>
    <p:sldId id="307" r:id="rId46"/>
    <p:sldId id="308" r:id="rId47"/>
    <p:sldId id="273" r:id="rId48"/>
    <p:sldId id="309" r:id="rId49"/>
    <p:sldId id="310" r:id="rId50"/>
    <p:sldId id="276" r:id="rId51"/>
    <p:sldId id="312" r:id="rId52"/>
    <p:sldId id="311" r:id="rId53"/>
    <p:sldId id="313" r:id="rId54"/>
    <p:sldId id="277" r:id="rId55"/>
    <p:sldId id="314" r:id="rId56"/>
    <p:sldId id="275" r:id="rId57"/>
    <p:sldId id="315" r:id="rId58"/>
    <p:sldId id="278" r:id="rId59"/>
    <p:sldId id="316" r:id="rId60"/>
    <p:sldId id="317" r:id="rId61"/>
    <p:sldId id="318" r:id="rId62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94682" autoAdjust="0"/>
  </p:normalViewPr>
  <p:slideViewPr>
    <p:cSldViewPr snapToGrid="0" snapToObjects="1">
      <p:cViewPr>
        <p:scale>
          <a:sx n="111" d="100"/>
          <a:sy n="111" d="100"/>
        </p:scale>
        <p:origin x="-30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9A234-B795-2340-95D4-672F4EF2FDFE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322D6-EA10-2F43-AAED-4C20E28291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16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Witold </a:t>
            </a:r>
            <a:r>
              <a:rPr lang="pl-PL" dirty="0" err="1" smtClean="0"/>
              <a:t>gutkowski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615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Członek zagraniczny kilku akademii nauk, liczne doktoratu HC, jego imię nosi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98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. Werner von Braun powiedział, że to Groszkowski miał największy wkład w rozszyfrowanie V2. .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Pośmiertnie został patronem 8 szkół średnich. Jego imię nosi Wojskowy Instytut Łączności oraz Gmach Wydziału Elektroniki i Technik Informacyjnych PW.</a:t>
            </a:r>
            <a:r>
              <a:rPr lang="pl-PL" sz="1200" dirty="0" smtClean="0"/>
              <a:t> </a:t>
            </a:r>
            <a:endParaRPr lang="pl-PL" sz="1200" dirty="0" smtClean="0">
              <a:latin typeface="Arial"/>
              <a:cs typeface="Arial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953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Institute</a:t>
            </a:r>
            <a:r>
              <a:rPr lang="pl-PL" dirty="0" smtClean="0"/>
              <a:t> of </a:t>
            </a:r>
            <a:r>
              <a:rPr lang="pl-PL" dirty="0" err="1" smtClean="0"/>
              <a:t>Electrical</a:t>
            </a:r>
            <a:r>
              <a:rPr lang="pl-PL" dirty="0" smtClean="0"/>
              <a:t> and Electronics Engineering członek kilku akademii nauk, </a:t>
            </a:r>
            <a:r>
              <a:rPr lang="pl-PL" dirty="0" err="1" smtClean="0"/>
              <a:t>dhc</a:t>
            </a:r>
            <a:r>
              <a:rPr lang="pl-PL" dirty="0" smtClean="0"/>
              <a:t> kilku uczelni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43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Praca z przepływu </a:t>
            </a:r>
            <a:r>
              <a:rPr lang="pl-PL" dirty="0" err="1" smtClean="0"/>
              <a:t>zamuleń</a:t>
            </a:r>
            <a:r>
              <a:rPr lang="pl-PL" dirty="0" smtClean="0"/>
              <a:t> w rurach recenzja 40 stron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29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21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laboratories</a:t>
            </a:r>
          </a:p>
          <a:p>
            <a:pPr rt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materials, </a:t>
            </a:r>
          </a:p>
          <a:p>
            <a:pPr rtl="0"/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208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dirty="0" smtClean="0"/>
              <a:t>przeróbka plastyczna metali, analiza techniczna metali, pirometalurgia, fizykochemia metali, podstawy termodynamiki, stopy metali nieżelaznych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322D6-EA10-2F43-AAED-4C20E282915E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41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091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1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912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14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01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85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88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134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9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11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82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AA275-DBD9-8043-A740-3A7900CF6556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A471A-6127-744C-BFE6-8FA3C98717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5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arszawa.gazeta.pl/warszawa/51,34889,7528009.html?i=5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prawo.legeo.pl/prawo/dekret-z-dnia-24-maja-1945-r-o-przeksztalceniu-politechniki-gdanskiej-w-polska-panstwowa-szkole-akademicka/?on=05.02.2014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3"/>
          <p:cNvSpPr txBox="1"/>
          <p:nvPr/>
        </p:nvSpPr>
        <p:spPr>
          <a:xfrm>
            <a:off x="-6231467" y="1236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8" name="PoleTekstowe 7"/>
          <p:cNvSpPr txBox="1"/>
          <p:nvPr/>
        </p:nvSpPr>
        <p:spPr>
          <a:xfrm>
            <a:off x="779856" y="1602263"/>
            <a:ext cx="7448097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l-PL" sz="44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Założyciele</a:t>
            </a:r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naszego Instytutu </a:t>
            </a:r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</a:p>
          <a:p>
            <a:pPr algn="ctr"/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patroni </a:t>
            </a:r>
            <a:r>
              <a:rPr lang="pl-PL" sz="4400" dirty="0" err="1">
                <a:solidFill>
                  <a:schemeClr val="accent6">
                    <a:lumMod val="75000"/>
                  </a:schemeClr>
                </a:solidFill>
              </a:rPr>
              <a:t>sal</a:t>
            </a:r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</a:rPr>
              <a:t>wykładowych</a:t>
            </a:r>
            <a:endParaRPr lang="pl-PL" sz="4400" dirty="0" smtClean="0">
              <a:solidFill>
                <a:schemeClr val="accent6">
                  <a:lumMod val="75000"/>
                </a:schemeClr>
              </a:solidFill>
              <a:latin typeface="Arial Rounded MT Bold"/>
              <a:cs typeface="Arial Rounded MT Bold"/>
            </a:endParaRPr>
          </a:p>
          <a:p>
            <a:endParaRPr lang="pl-PL" sz="4400" dirty="0" smtClean="0">
              <a:latin typeface="Arial Rounded MT Bold"/>
              <a:cs typeface="Arial Rounded MT Bold"/>
            </a:endParaRPr>
          </a:p>
          <a:p>
            <a:endParaRPr lang="pl-PL" sz="4400" dirty="0">
              <a:latin typeface="Arial Rounded MT Bold"/>
              <a:cs typeface="Arial Rounded MT Bold"/>
            </a:endParaRPr>
          </a:p>
          <a:p>
            <a:endParaRPr lang="pl-PL" sz="4400" dirty="0">
              <a:latin typeface="Arial Rounded MT Bold"/>
              <a:cs typeface="Arial Rounded MT Bold"/>
            </a:endParaRPr>
          </a:p>
          <a:p>
            <a:pPr algn="ctr"/>
            <a:r>
              <a:rPr lang="pl-PL" sz="2000" dirty="0" smtClean="0">
                <a:latin typeface="Arial"/>
                <a:cs typeface="Arial"/>
              </a:rPr>
              <a:t>Witold Gutkowski</a:t>
            </a:r>
            <a:endParaRPr lang="pl-PL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3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381000"/>
            <a:ext cx="9118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4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381000"/>
            <a:ext cx="91059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2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8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393700"/>
            <a:ext cx="90932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7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Tekstowe 4"/>
          <p:cNvSpPr txBox="1"/>
          <p:nvPr/>
        </p:nvSpPr>
        <p:spPr>
          <a:xfrm>
            <a:off x="260013" y="677334"/>
            <a:ext cx="8334333" cy="4852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400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200" dirty="0" smtClean="0">
                <a:latin typeface="Arial"/>
                <a:cs typeface="Arial"/>
              </a:rPr>
              <a:t>W </a:t>
            </a:r>
            <a:r>
              <a:rPr lang="pl-PL" sz="3200" dirty="0">
                <a:latin typeface="Arial"/>
                <a:cs typeface="Arial"/>
              </a:rPr>
              <a:t>dniu 29czerwca 1951 roku,  w Warszawie, </a:t>
            </a:r>
            <a:endParaRPr lang="pl-PL" sz="3200" dirty="0" smtClean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200" dirty="0">
                <a:latin typeface="Arial"/>
                <a:cs typeface="Arial"/>
              </a:rPr>
              <a:t> </a:t>
            </a:r>
            <a:r>
              <a:rPr lang="pl-PL" sz="3200" dirty="0" smtClean="0">
                <a:latin typeface="Arial"/>
                <a:cs typeface="Arial"/>
              </a:rPr>
              <a:t>                    rozpoczął </a:t>
            </a:r>
            <a:r>
              <a:rPr lang="pl-PL" sz="3200" dirty="0">
                <a:latin typeface="Arial"/>
                <a:cs typeface="Arial"/>
              </a:rPr>
              <a:t>obrady</a:t>
            </a:r>
          </a:p>
          <a:p>
            <a:pPr algn="just">
              <a:lnSpc>
                <a:spcPct val="150000"/>
              </a:lnSpc>
            </a:pPr>
            <a:r>
              <a:rPr lang="pl-PL" sz="3200" dirty="0">
                <a:latin typeface="Arial"/>
                <a:cs typeface="Arial"/>
              </a:rPr>
              <a:t>                     </a:t>
            </a:r>
            <a:r>
              <a:rPr lang="pl-PL" sz="32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I Kongres Nauki Polskiej,</a:t>
            </a:r>
          </a:p>
          <a:p>
            <a:pPr algn="ctr">
              <a:lnSpc>
                <a:spcPct val="150000"/>
              </a:lnSpc>
            </a:pPr>
            <a:r>
              <a:rPr lang="pl-PL" sz="3200" dirty="0">
                <a:latin typeface="Arial"/>
                <a:cs typeface="Arial"/>
              </a:rPr>
              <a:t> </a:t>
            </a:r>
            <a:r>
              <a:rPr lang="pl-PL" sz="3200" dirty="0" smtClean="0">
                <a:latin typeface="Arial"/>
                <a:cs typeface="Arial"/>
              </a:rPr>
              <a:t>         gromadząc </a:t>
            </a:r>
            <a:r>
              <a:rPr lang="pl-PL" sz="3200" dirty="0">
                <a:latin typeface="Arial"/>
                <a:cs typeface="Arial"/>
              </a:rPr>
              <a:t>około1800 </a:t>
            </a:r>
            <a:r>
              <a:rPr lang="pl-PL" sz="3200" dirty="0" smtClean="0">
                <a:latin typeface="Arial"/>
                <a:cs typeface="Arial"/>
              </a:rPr>
              <a:t>uczestników.</a:t>
            </a:r>
            <a:endParaRPr lang="pl-PL" sz="3200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200" dirty="0" smtClean="0">
                <a:latin typeface="Arial"/>
                <a:cs typeface="Arial"/>
              </a:rPr>
              <a:t>        Jednym </a:t>
            </a:r>
            <a:r>
              <a:rPr lang="pl-PL" sz="3200" dirty="0">
                <a:latin typeface="Arial"/>
                <a:cs typeface="Arial"/>
              </a:rPr>
              <a:t>z postanowień Kongresu </a:t>
            </a:r>
            <a:r>
              <a:rPr lang="pl-PL" sz="3200" dirty="0" smtClean="0">
                <a:latin typeface="Arial"/>
                <a:cs typeface="Arial"/>
              </a:rPr>
              <a:t>było</a:t>
            </a:r>
          </a:p>
          <a:p>
            <a:pPr algn="ctr">
              <a:lnSpc>
                <a:spcPct val="150000"/>
              </a:lnSpc>
            </a:pPr>
            <a:r>
              <a:rPr lang="pl-PL" sz="3200" dirty="0" smtClean="0">
                <a:latin typeface="Arial"/>
                <a:cs typeface="Arial"/>
              </a:rPr>
              <a:t>           powołanie Polskiej </a:t>
            </a:r>
            <a:r>
              <a:rPr lang="pl-PL" sz="3200" dirty="0">
                <a:latin typeface="Arial"/>
                <a:cs typeface="Arial"/>
              </a:rPr>
              <a:t>Akademii </a:t>
            </a:r>
            <a:r>
              <a:rPr lang="pl-PL" sz="3200" dirty="0" smtClean="0">
                <a:latin typeface="Arial"/>
                <a:cs typeface="Arial"/>
              </a:rPr>
              <a:t>Nauk. </a:t>
            </a:r>
          </a:p>
        </p:txBody>
      </p:sp>
    </p:spTree>
    <p:extLst>
      <p:ext uri="{BB962C8B-B14F-4D97-AF65-F5344CB8AC3E}">
        <p14:creationId xmlns:p14="http://schemas.microsoft.com/office/powerpoint/2010/main" val="6159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NGRES_NP_PAN195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40" y="57792"/>
            <a:ext cx="7671248" cy="62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811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43467" y="526409"/>
            <a:ext cx="8263466" cy="63709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200" dirty="0" smtClean="0">
                <a:latin typeface="Arial"/>
                <a:cs typeface="Arial"/>
              </a:rPr>
              <a:t>Sejm RP, Ustawą z 30 października 1951 roku powołał</a:t>
            </a:r>
          </a:p>
          <a:p>
            <a:endParaRPr lang="pl-PL" sz="3200" dirty="0" smtClean="0">
              <a:latin typeface="Arial"/>
              <a:cs typeface="Arial"/>
            </a:endParaRPr>
          </a:p>
          <a:p>
            <a:pPr algn="ctr"/>
            <a:r>
              <a:rPr lang="pl-PL" sz="3200" dirty="0" smtClean="0">
                <a:latin typeface="Arial"/>
                <a:cs typeface="Arial"/>
              </a:rPr>
              <a:t>   </a:t>
            </a:r>
            <a:r>
              <a:rPr lang="pl-PL" sz="4000" dirty="0" smtClean="0">
                <a:latin typeface="Arial"/>
                <a:cs typeface="Arial"/>
              </a:rPr>
              <a:t> </a:t>
            </a:r>
            <a:r>
              <a:rPr lang="pl-PL" sz="4000" i="1" dirty="0" smtClean="0">
                <a:solidFill>
                  <a:srgbClr val="E46C0A"/>
                </a:solidFill>
                <a:latin typeface="Arial"/>
                <a:cs typeface="Arial"/>
              </a:rPr>
              <a:t>Polską Akademię </a:t>
            </a:r>
            <a:r>
              <a:rPr lang="pl-PL" sz="4000" i="1" dirty="0">
                <a:solidFill>
                  <a:srgbClr val="E46C0A"/>
                </a:solidFill>
                <a:latin typeface="Arial"/>
                <a:cs typeface="Arial"/>
              </a:rPr>
              <a:t>Nauk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.</a:t>
            </a:r>
          </a:p>
          <a:p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  <a:p>
            <a:pPr algn="ctr"/>
            <a:r>
              <a:rPr lang="pl-PL" sz="3200" dirty="0" smtClean="0">
                <a:latin typeface="Arial"/>
                <a:cs typeface="Arial"/>
              </a:rPr>
              <a:t>Było to połączone z likwidacją przedwojennych: </a:t>
            </a:r>
          </a:p>
          <a:p>
            <a:pPr algn="ctr"/>
            <a:endParaRPr lang="pl-PL" sz="3200" dirty="0" smtClean="0">
              <a:latin typeface="Arial"/>
              <a:cs typeface="Arial"/>
            </a:endParaRPr>
          </a:p>
          <a:p>
            <a:pPr algn="ctr"/>
            <a:r>
              <a:rPr lang="pl-PL" sz="3200" dirty="0" smtClean="0">
                <a:latin typeface="Arial"/>
                <a:cs typeface="Arial"/>
              </a:rPr>
              <a:t> </a:t>
            </a:r>
            <a:r>
              <a:rPr lang="pl-PL" sz="3200" i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Polskiej Akademii </a:t>
            </a:r>
            <a:r>
              <a:rPr lang="pl-PL" sz="3200" i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Umiejętności</a:t>
            </a:r>
          </a:p>
          <a:p>
            <a:pPr algn="ctr"/>
            <a:r>
              <a:rPr lang="pl-PL" sz="3200" i="1" dirty="0" smtClean="0">
                <a:latin typeface="Arial"/>
                <a:cs typeface="Arial"/>
              </a:rPr>
              <a:t> </a:t>
            </a:r>
            <a:r>
              <a:rPr lang="pl-PL" sz="3200" dirty="0" smtClean="0">
                <a:latin typeface="Arial"/>
                <a:cs typeface="Arial"/>
              </a:rPr>
              <a:t>oraz</a:t>
            </a:r>
          </a:p>
          <a:p>
            <a:pPr algn="ctr"/>
            <a:r>
              <a:rPr lang="pl-PL" sz="3200" dirty="0" smtClean="0">
                <a:latin typeface="Arial"/>
                <a:cs typeface="Arial"/>
              </a:rPr>
              <a:t> </a:t>
            </a:r>
            <a:r>
              <a:rPr lang="pl-PL" sz="3200" i="1" dirty="0">
                <a:solidFill>
                  <a:srgbClr val="E46C0A"/>
                </a:solidFill>
                <a:latin typeface="Arial"/>
                <a:cs typeface="Arial"/>
              </a:rPr>
              <a:t>Towarzystwa </a:t>
            </a:r>
            <a:r>
              <a:rPr lang="pl-PL" sz="3200" i="1" dirty="0" smtClean="0">
                <a:solidFill>
                  <a:srgbClr val="E46C0A"/>
                </a:solidFill>
                <a:latin typeface="Arial"/>
                <a:cs typeface="Arial"/>
              </a:rPr>
              <a:t>Naukowego Warszawskiego</a:t>
            </a:r>
            <a:r>
              <a:rPr lang="pl-PL" sz="4000" i="1" dirty="0" smtClean="0">
                <a:latin typeface="Arial"/>
                <a:cs typeface="Arial"/>
              </a:rPr>
              <a:t>. </a:t>
            </a:r>
            <a:endParaRPr lang="pl-PL" sz="4000" i="1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pl-PL" sz="4000" i="1" dirty="0" smtClean="0">
                <a:solidFill>
                  <a:srgbClr val="E46C0A"/>
                </a:solidFill>
                <a:latin typeface="Arial"/>
                <a:cs typeface="Arial"/>
              </a:rPr>
              <a:t>.</a:t>
            </a:r>
            <a:endParaRPr lang="pl-PL" sz="4000" i="1" dirty="0">
              <a:solidFill>
                <a:srgbClr val="E46C0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3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524933" y="524933"/>
            <a:ext cx="8094134" cy="524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2800" i="1" dirty="0">
                <a:latin typeface="Arial"/>
                <a:cs typeface="Arial"/>
              </a:rPr>
              <a:t>W celu zapewnienia nauce polskiej warunków wszechstronnego rozwoju i pełnego rozkwitu oraz </a:t>
            </a:r>
            <a:r>
              <a:rPr lang="pl-PL" sz="2800" dirty="0">
                <a:latin typeface="Arial"/>
                <a:cs typeface="Arial"/>
              </a:rPr>
              <a:t>nadania</a:t>
            </a:r>
            <a:r>
              <a:rPr lang="pl-PL" sz="2800" i="1" dirty="0">
                <a:latin typeface="Arial"/>
                <a:cs typeface="Arial"/>
              </a:rPr>
              <a:t> badaniom naukowym kierunku, odpowiadającego istotnym potrzebom Narodu, w oparciu o postępowe tradycje nauki, jako też o </a:t>
            </a:r>
            <a:r>
              <a:rPr lang="pl-PL" sz="2800" i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najlepsze osiągnięcia i doświadczenia wszystkich działających dotychczas instytucji i zrzeszeń naukowych, w szczególności Polskiej Akademii Umiejętności i Towarzystwa Naukowego Warszawskiego </a:t>
            </a:r>
            <a:r>
              <a:rPr lang="pl-PL" sz="2800" i="1" dirty="0" smtClean="0"/>
              <a:t>-</a:t>
            </a:r>
            <a:r>
              <a:rPr lang="pl-PL" dirty="0" smtClean="0"/>
              <a:t>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48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382723" y="191346"/>
            <a:ext cx="8419872" cy="683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Wydział I - Nauk Społecznych </a:t>
            </a:r>
            <a:r>
              <a:rPr lang="pl-PL" sz="2800" dirty="0" smtClean="0">
                <a:latin typeface="Arial"/>
                <a:cs typeface="Arial"/>
              </a:rPr>
              <a:t>(filozofia, historia, filologia, literatura , sztuka, ekonomia, prawo)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Wydział II – Nauk Biologicznych </a:t>
            </a:r>
            <a:r>
              <a:rPr lang="pl-PL" sz="2800" dirty="0" smtClean="0">
                <a:latin typeface="Arial"/>
                <a:cs typeface="Arial"/>
              </a:rPr>
              <a:t>(biologia, nauki rolnicze i leśne, lekarskie weterynaryjne)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Wydział III- Nauk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Matematyczno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 – Fizycznych, Chemicznych i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Geologo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 – Geograficznych</a:t>
            </a:r>
            <a:r>
              <a:rPr lang="pl-PL" sz="3200" dirty="0" smtClean="0">
                <a:latin typeface="Arial"/>
                <a:cs typeface="Arial"/>
              </a:rPr>
              <a:t> </a:t>
            </a:r>
            <a:r>
              <a:rPr lang="pl-PL" sz="2800" dirty="0" smtClean="0">
                <a:latin typeface="Arial"/>
                <a:cs typeface="Arial"/>
              </a:rPr>
              <a:t>(matematyka, astronomia, fizyka, chemia i nauki o ziemi)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Wydział IV – Nauki Techniczne</a:t>
            </a:r>
          </a:p>
          <a:p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7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748045" y="730592"/>
            <a:ext cx="8002360" cy="487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Prezes</a:t>
            </a:r>
          </a:p>
          <a:p>
            <a:pPr>
              <a:lnSpc>
                <a:spcPct val="130000"/>
              </a:lnSpc>
            </a:pPr>
            <a:r>
              <a:rPr lang="pl-PL" dirty="0" smtClean="0"/>
              <a:t>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Jan Dembowski </a:t>
            </a:r>
            <a:r>
              <a:rPr lang="pl-PL" dirty="0" smtClean="0"/>
              <a:t>– </a:t>
            </a:r>
            <a:r>
              <a:rPr lang="pl-PL" sz="2800" dirty="0" smtClean="0">
                <a:latin typeface="Arial"/>
                <a:cs typeface="Arial"/>
              </a:rPr>
              <a:t>biolog</a:t>
            </a:r>
            <a:endParaRPr lang="pl-PL" dirty="0"/>
          </a:p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Wiceprezesi:</a:t>
            </a:r>
          </a:p>
          <a:p>
            <a:pPr>
              <a:lnSpc>
                <a:spcPct val="130000"/>
              </a:lnSpc>
            </a:pP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Witold Wierzbicki </a:t>
            </a:r>
            <a:r>
              <a:rPr lang="pl-PL" dirty="0" smtClean="0"/>
              <a:t>– </a:t>
            </a:r>
            <a:r>
              <a:rPr lang="pl-PL" sz="2800" dirty="0" smtClean="0">
                <a:latin typeface="Arial"/>
                <a:cs typeface="Arial"/>
              </a:rPr>
              <a:t>mechanika budowli</a:t>
            </a:r>
            <a:r>
              <a:rPr lang="pl-PL" dirty="0" smtClean="0"/>
              <a:t>, </a:t>
            </a:r>
          </a:p>
          <a:p>
            <a:pPr>
              <a:lnSpc>
                <a:spcPct val="130000"/>
              </a:lnSpc>
            </a:pP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Kazimierz Nitsch</a:t>
            </a:r>
            <a:r>
              <a:rPr lang="pl-PL" dirty="0" smtClean="0"/>
              <a:t> – </a:t>
            </a:r>
            <a:r>
              <a:rPr lang="pl-PL" sz="2800" dirty="0" smtClean="0">
                <a:latin typeface="Arial"/>
                <a:cs typeface="Arial"/>
              </a:rPr>
              <a:t>językoznawstwo.   Ostatni prezes Polskiej Akademii Umiejętności</a:t>
            </a:r>
          </a:p>
          <a:p>
            <a:pPr>
              <a:lnSpc>
                <a:spcPct val="130000"/>
              </a:lnSpc>
            </a:pP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Wacław Sierpiński</a:t>
            </a:r>
            <a:r>
              <a:rPr lang="pl-PL" dirty="0" smtClean="0"/>
              <a:t>, </a:t>
            </a:r>
            <a:r>
              <a:rPr lang="pl-PL" sz="2800" dirty="0" smtClean="0">
                <a:latin typeface="Arial"/>
                <a:cs typeface="Arial"/>
              </a:rPr>
              <a:t>matematyk. Ostatni prezes Towarzystwa Naukowego Warszawskiego)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reny Uniwersytetu Warszawskiego w 1945 roku.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9132"/>
            <a:ext cx="7620000" cy="625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1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Tekstowe 2"/>
          <p:cNvSpPr txBox="1"/>
          <p:nvPr/>
        </p:nvSpPr>
        <p:spPr>
          <a:xfrm>
            <a:off x="728132" y="1370678"/>
            <a:ext cx="8231031" cy="398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Pierwszy skład członków Akademii został powołany przez prezydenta RP. Wśród nich było pięciu członków rzeczywistych Wydziału IV:</a:t>
            </a:r>
          </a:p>
          <a:p>
            <a:pPr algn="ctr"/>
            <a:endParaRPr lang="pl-PL" sz="2800" dirty="0" smtClean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Witold Budryk, Janusz Groszkowski, Aleksander </a:t>
            </a:r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Krupkowski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, Bohdan Stefanowski i Witold Wierzbicki </a:t>
            </a:r>
          </a:p>
        </p:txBody>
      </p:sp>
    </p:spTree>
    <p:extLst>
      <p:ext uri="{BB962C8B-B14F-4D97-AF65-F5344CB8AC3E}">
        <p14:creationId xmlns:p14="http://schemas.microsoft.com/office/powerpoint/2010/main" val="37389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Tekstowe 2"/>
          <p:cNvSpPr txBox="1"/>
          <p:nvPr/>
        </p:nvSpPr>
        <p:spPr>
          <a:xfrm>
            <a:off x="748047" y="678407"/>
            <a:ext cx="8054548" cy="672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Arial"/>
                <a:cs typeface="Arial"/>
              </a:rPr>
              <a:t>i</a:t>
            </a:r>
            <a:r>
              <a:rPr lang="pl-PL" sz="2800" dirty="0" smtClean="0">
                <a:latin typeface="Arial"/>
                <a:cs typeface="Arial"/>
              </a:rPr>
              <a:t> szesnastu </a:t>
            </a:r>
            <a:r>
              <a:rPr lang="pl-PL" sz="2800" dirty="0" err="1">
                <a:latin typeface="Arial"/>
                <a:cs typeface="Arial"/>
              </a:rPr>
              <a:t>czonków</a:t>
            </a:r>
            <a:r>
              <a:rPr lang="pl-PL" sz="2800" dirty="0">
                <a:latin typeface="Arial"/>
                <a:cs typeface="Arial"/>
              </a:rPr>
              <a:t> </a:t>
            </a:r>
            <a:r>
              <a:rPr lang="pl-PL" sz="2800" dirty="0" smtClean="0">
                <a:latin typeface="Arial"/>
                <a:cs typeface="Arial"/>
              </a:rPr>
              <a:t>korespondentów:</a:t>
            </a:r>
          </a:p>
          <a:p>
            <a:pPr algn="ctr"/>
            <a:endParaRPr lang="pl-PL" sz="2800" dirty="0" smtClean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Witold Biernawski, Romuald </a:t>
            </a:r>
            <a:r>
              <a:rPr lang="pl-PL" sz="2800" dirty="0" err="1" smtClean="0">
                <a:solidFill>
                  <a:srgbClr val="E46C0A"/>
                </a:solidFill>
                <a:latin typeface="Arial"/>
                <a:cs typeface="Arial"/>
              </a:rPr>
              <a:t>Cebertowicz</a:t>
            </a: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, Edward Czetwertyński, Stanisław Hempel, Janusz Jakubowski, Czesław </a:t>
            </a:r>
            <a:r>
              <a:rPr lang="pl-PL" sz="2800" dirty="0" err="1" smtClean="0">
                <a:solidFill>
                  <a:srgbClr val="E46C0A"/>
                </a:solidFill>
                <a:latin typeface="Arial"/>
                <a:cs typeface="Arial"/>
              </a:rPr>
              <a:t>Kanafojski</a:t>
            </a: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, Wacław Moszyński, Witold Nowacki, </a:t>
            </a:r>
            <a:r>
              <a:rPr lang="pl-PL" sz="2800" dirty="0" err="1" smtClean="0">
                <a:solidFill>
                  <a:srgbClr val="E46C0A"/>
                </a:solidFill>
                <a:latin typeface="Arial"/>
                <a:cs typeface="Arial"/>
              </a:rPr>
              <a:t>Pogdan</a:t>
            </a: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 Pniewski, Jerzy Skowroński, Franciszek Szelągowski, Robert </a:t>
            </a:r>
            <a:r>
              <a:rPr lang="pl-PL" sz="2800" dirty="0" err="1" smtClean="0">
                <a:solidFill>
                  <a:srgbClr val="E46C0A"/>
                </a:solidFill>
                <a:latin typeface="Arial"/>
                <a:cs typeface="Arial"/>
              </a:rPr>
              <a:t>Szewalski</a:t>
            </a: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, </a:t>
            </a:r>
            <a:r>
              <a:rPr lang="pl-PL" sz="2800" dirty="0" err="1" smtClean="0">
                <a:solidFill>
                  <a:srgbClr val="E46C0A"/>
                </a:solidFill>
                <a:latin typeface="Arial"/>
                <a:cs typeface="Arial"/>
              </a:rPr>
              <a:t>Pawe</a:t>
            </a: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 Szulkin,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 Witold Szymanowski, Jan Zachwatowicz, 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Wacław Żenczykowski</a:t>
            </a:r>
          </a:p>
          <a:p>
            <a:endParaRPr lang="pl-PL" sz="2800" dirty="0">
              <a:latin typeface="Arial"/>
              <a:cs typeface="Arial"/>
            </a:endParaRPr>
          </a:p>
          <a:p>
            <a:endParaRPr lang="pl-PL" sz="2800" dirty="0" smtClean="0">
              <a:latin typeface="Arial"/>
              <a:cs typeface="Arial"/>
            </a:endParaRPr>
          </a:p>
          <a:p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0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443904" y="925266"/>
            <a:ext cx="62975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Witold Nowacki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731" y="2025754"/>
            <a:ext cx="2001567" cy="305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Tekstowe 5"/>
          <p:cNvSpPr txBox="1"/>
          <p:nvPr/>
        </p:nvSpPr>
        <p:spPr>
          <a:xfrm>
            <a:off x="504496" y="5270701"/>
            <a:ext cx="234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1911 - 1986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3131358" y="2025754"/>
            <a:ext cx="589086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Sekretarz Wydziału IV 1952-1957</a:t>
            </a:r>
          </a:p>
          <a:p>
            <a:endParaRPr lang="pl-PL" sz="2800" dirty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Sekretarz Naukowy PAN 1957-1977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Wiceprezes PAN 1969 – 1977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Prezes PAN 1978 - !980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961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574082" y="800172"/>
            <a:ext cx="826330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Witold Nowacki</a:t>
            </a:r>
          </a:p>
          <a:p>
            <a:pPr marL="457200" indent="-457200">
              <a:buFont typeface="Arial"/>
              <a:buChar char="•"/>
            </a:pPr>
            <a:r>
              <a:rPr lang="pl-PL" sz="2800" dirty="0" smtClean="0">
                <a:latin typeface="Arial"/>
                <a:cs typeface="Arial"/>
              </a:rPr>
              <a:t>Przed wojną: Studia na </a:t>
            </a:r>
            <a:r>
              <a:rPr lang="pl-PL" sz="2800" smtClean="0">
                <a:latin typeface="Arial"/>
                <a:cs typeface="Arial"/>
              </a:rPr>
              <a:t>Politechnice Gdańskiej</a:t>
            </a:r>
            <a:endParaRPr lang="pl-PL" sz="2800" dirty="0" smtClean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     (</a:t>
            </a:r>
            <a:r>
              <a:rPr lang="pl-PL" sz="2800" dirty="0" err="1" smtClean="0">
                <a:latin typeface="Arial"/>
                <a:cs typeface="Arial"/>
              </a:rPr>
              <a:t>Technische</a:t>
            </a:r>
            <a:r>
              <a:rPr lang="pl-PL" sz="2800" dirty="0" smtClean="0">
                <a:latin typeface="Arial"/>
                <a:cs typeface="Arial"/>
              </a:rPr>
              <a:t>  </a:t>
            </a:r>
            <a:r>
              <a:rPr lang="pl-PL" sz="2800" dirty="0" err="1" smtClean="0">
                <a:latin typeface="Arial"/>
                <a:cs typeface="Arial"/>
              </a:rPr>
              <a:t>Hohschule</a:t>
            </a:r>
            <a:r>
              <a:rPr lang="pl-PL" sz="2800" dirty="0" smtClean="0">
                <a:latin typeface="Arial"/>
                <a:cs typeface="Arial"/>
              </a:rPr>
              <a:t> </a:t>
            </a:r>
            <a:r>
              <a:rPr lang="pl-PL" sz="2800" dirty="0" err="1" smtClean="0">
                <a:latin typeface="Arial"/>
                <a:cs typeface="Arial"/>
              </a:rPr>
              <a:t>Danzing</a:t>
            </a:r>
            <a:r>
              <a:rPr lang="pl-PL" sz="2800" dirty="0" smtClean="0">
                <a:latin typeface="Arial"/>
                <a:cs typeface="Arial"/>
              </a:rPr>
              <a:t>), konstruktor      </a:t>
            </a:r>
          </a:p>
          <a:p>
            <a:r>
              <a:rPr lang="pl-PL" sz="2800" dirty="0">
                <a:latin typeface="Arial"/>
                <a:cs typeface="Arial"/>
              </a:rPr>
              <a:t> </a:t>
            </a:r>
            <a:r>
              <a:rPr lang="pl-PL" sz="2800" dirty="0" smtClean="0">
                <a:latin typeface="Arial"/>
                <a:cs typeface="Arial"/>
              </a:rPr>
              <a:t>     budownictwa , COP Mielec.</a:t>
            </a:r>
          </a:p>
          <a:p>
            <a:pPr marL="457200" indent="-457200">
              <a:buFont typeface="Arial"/>
              <a:buChar char="•"/>
            </a:pPr>
            <a:r>
              <a:rPr lang="pl-PL" sz="2800" dirty="0" smtClean="0">
                <a:latin typeface="Arial"/>
                <a:cs typeface="Arial"/>
              </a:rPr>
              <a:t>W czasie wojny: Oflag II C, Woldenberg, gdzie tworzy kursy politechniczne, oraz przygotowuje dwie prace, które po powrocie  w 1945 obronił jako rozprawy doktorskie i habilitacyjne</a:t>
            </a:r>
          </a:p>
          <a:p>
            <a:pPr marL="457200" indent="-457200">
              <a:buFont typeface="Arial"/>
              <a:buChar char="•"/>
            </a:pPr>
            <a:r>
              <a:rPr lang="pl-PL" sz="2800" dirty="0" smtClean="0">
                <a:latin typeface="Arial"/>
                <a:cs typeface="Arial"/>
              </a:rPr>
              <a:t>Po wojnie: Profesor Politechnik Gdańskiej i Warszawskiej. Związany z działalnością na rzecz PAN od 1952 do końca swych dni. </a:t>
            </a:r>
          </a:p>
          <a:p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2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21775" y="408868"/>
            <a:ext cx="8819991" cy="614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Z inicjatywy  </a:t>
            </a: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Witolda Nowackiego </a:t>
            </a:r>
            <a:r>
              <a:rPr lang="pl-PL" sz="2800" dirty="0" smtClean="0">
                <a:latin typeface="Arial"/>
                <a:cs typeface="Arial"/>
              </a:rPr>
              <a:t>powstaje w Wydziale IV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Instytut Podstawowych Problemów Techniki</a:t>
            </a:r>
            <a:r>
              <a:rPr lang="pl-PL" sz="2800" dirty="0" smtClean="0">
                <a:latin typeface="Arial"/>
                <a:cs typeface="Arial"/>
              </a:rPr>
              <a:t> z zakładami: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 akustyki, mechaniki ośrodków ciągłych, badania drgań, automatyki, łączności, metali, mechaniki górotworu, półprzewodników.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latin typeface="Arial"/>
                <a:cs typeface="Arial"/>
              </a:rPr>
              <a:t>Był On inicjatorem i współorganizatorem: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Archiwum Mechaniki Stosowanej, Serii Mechanika Techniczna,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PTMTiS</a:t>
            </a:r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8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723229" y="652723"/>
            <a:ext cx="7461610" cy="663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Działalność naukowa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Witolda Nowackiego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/>
              <a:t>Twórca polskiej szkoły termosprężystości i sprężystości niesymetrycznej oraz inicjator badań w teorii pól połączonych. </a:t>
            </a:r>
            <a:endParaRPr lang="pl-PL" sz="2800" dirty="0" smtClean="0"/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/>
              <a:t>Autor </a:t>
            </a:r>
            <a:r>
              <a:rPr lang="pl-PL" sz="2800" dirty="0"/>
              <a:t>ponad 200 publikacji, w tym kilkunastu monografii tłumaczonych na różne </a:t>
            </a:r>
            <a:r>
              <a:rPr lang="pl-PL" sz="2800" dirty="0" smtClean="0"/>
              <a:t>języki</a:t>
            </a:r>
            <a:endParaRPr lang="pl-PL" sz="2800" dirty="0"/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/>
              <a:t> </a:t>
            </a:r>
            <a:r>
              <a:rPr lang="pl-PL" sz="2800" dirty="0"/>
              <a:t>Doktor H.C. dziesięciu uczelni i członek 3 zagranicznych Akademii </a:t>
            </a:r>
            <a:r>
              <a:rPr lang="pl-PL" sz="2800" dirty="0" smtClean="0"/>
              <a:t>Nauk i </a:t>
            </a:r>
            <a:r>
              <a:rPr lang="pl-PL" sz="2800" dirty="0" err="1" smtClean="0"/>
              <a:t>Royal</a:t>
            </a:r>
            <a:r>
              <a:rPr lang="pl-PL" sz="2800" dirty="0" smtClean="0"/>
              <a:t> </a:t>
            </a:r>
            <a:r>
              <a:rPr lang="pl-PL" sz="2800" dirty="0" err="1" smtClean="0"/>
              <a:t>Society</a:t>
            </a:r>
            <a:r>
              <a:rPr lang="pl-PL" sz="2800" dirty="0" smtClean="0"/>
              <a:t>,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/>
              <a:t> </a:t>
            </a:r>
            <a:r>
              <a:rPr lang="pl-PL" sz="2800" dirty="0"/>
              <a:t>dwukrotny laureat Nagrody I-go stopnia (1955,1964).</a:t>
            </a:r>
            <a:r>
              <a:rPr lang="pl-PL" sz="2800" dirty="0" smtClean="0">
                <a:latin typeface="Arial"/>
                <a:cs typeface="Arial"/>
              </a:rPr>
              <a:t> </a:t>
            </a:r>
          </a:p>
          <a:p>
            <a:endParaRPr lang="pl-PL" sz="2800" dirty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 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09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896437" y="782777"/>
            <a:ext cx="50971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Ignacy Malecki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69" y="1808912"/>
            <a:ext cx="1857311" cy="2578059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576972" y="4819044"/>
            <a:ext cx="222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1912 - 2004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3298630" y="2046374"/>
            <a:ext cx="56623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Pierwszy Dyrektor IPPT 1953-62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Ponownie  1973-82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Organizator i kierownik Zakładu Badania Drgań IPPT 1951</a:t>
            </a:r>
          </a:p>
          <a:p>
            <a:r>
              <a:rPr lang="pl-PL" sz="2800" dirty="0" smtClean="0">
                <a:latin typeface="Arial"/>
                <a:cs typeface="Arial"/>
              </a:rPr>
              <a:t>Z-ca Sekretarza Naukowego PAN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1961 – 68</a:t>
            </a:r>
          </a:p>
          <a:p>
            <a:pPr algn="ctr"/>
            <a:r>
              <a:rPr lang="pl-PL" sz="2800" dirty="0" smtClean="0"/>
              <a:t>Dyrektor </a:t>
            </a:r>
            <a:r>
              <a:rPr lang="pl-PL" sz="2800" dirty="0"/>
              <a:t>Departamentu Polityki Naukowej i Nauk </a:t>
            </a:r>
            <a:r>
              <a:rPr lang="pl-PL" sz="2800" dirty="0" smtClean="0"/>
              <a:t>Podstawowych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UNESCO 1969 -72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876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Tekstowe 2"/>
          <p:cNvSpPr txBox="1"/>
          <p:nvPr/>
        </p:nvSpPr>
        <p:spPr>
          <a:xfrm>
            <a:off x="317515" y="441029"/>
            <a:ext cx="8608193" cy="90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Ignacy Malecki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>
                <a:latin typeface="Arial"/>
                <a:cs typeface="Arial"/>
              </a:rPr>
              <a:t>Przed wojną: studia na Wydziale Elektrycznym Politechniki Warszawskiej 1935, organizator</a:t>
            </a:r>
          </a:p>
          <a:p>
            <a:pPr algn="ctr">
              <a:lnSpc>
                <a:spcPct val="130000"/>
              </a:lnSpc>
            </a:pPr>
            <a:r>
              <a:rPr lang="pl-PL" sz="2800" dirty="0">
                <a:latin typeface="Arial"/>
                <a:cs typeface="Arial"/>
              </a:rPr>
              <a:t> </a:t>
            </a:r>
            <a:r>
              <a:rPr lang="pl-PL" sz="2800" dirty="0" smtClean="0">
                <a:latin typeface="Arial"/>
                <a:cs typeface="Arial"/>
              </a:rPr>
              <a:t>laboratorium akustycznego Polskiego Radia 1936</a:t>
            </a:r>
          </a:p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W czasie wojny: doktorat i habilitacja na tajnych studiach Politechniki Warszawskiej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>
                <a:latin typeface="Arial"/>
                <a:cs typeface="Arial"/>
              </a:rPr>
              <a:t>Po wojnie: dyrektor IPPT, </a:t>
            </a:r>
            <a:r>
              <a:rPr lang="pl-PL" sz="2800" dirty="0"/>
              <a:t>o</a:t>
            </a:r>
            <a:r>
              <a:rPr lang="pl-PL" sz="2800" dirty="0" smtClean="0"/>
              <a:t>rganizator </a:t>
            </a:r>
            <a:r>
              <a:rPr lang="pl-PL" sz="2800" dirty="0"/>
              <a:t>Katedry Elektrotechniki Stosowanej i Akustyki, na Wydziale Elektrycznym PG</a:t>
            </a:r>
            <a:r>
              <a:rPr lang="pl-PL" sz="2800" dirty="0" smtClean="0"/>
              <a:t>. </a:t>
            </a:r>
            <a:r>
              <a:rPr lang="pl-PL" sz="2800" dirty="0"/>
              <a:t>1951-</a:t>
            </a:r>
            <a:r>
              <a:rPr lang="pl-PL" sz="2800" dirty="0" smtClean="0"/>
              <a:t>1969,  </a:t>
            </a:r>
            <a:r>
              <a:rPr lang="pl-PL" sz="2800" dirty="0"/>
              <a:t>kierownik Katedry Elektroakustyki, pierwszy dziekan Wydz. Łączności, następnie prorektor PW. </a:t>
            </a:r>
            <a:endParaRPr lang="pl-PL" sz="2800" dirty="0" smtClean="0">
              <a:latin typeface="Arial"/>
              <a:cs typeface="Arial"/>
            </a:endParaRP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endParaRPr lang="pl-PL" sz="2800" dirty="0" smtClean="0">
              <a:latin typeface="Arial"/>
              <a:cs typeface="Arial"/>
            </a:endParaRPr>
          </a:p>
          <a:p>
            <a:pPr marL="457200" indent="-457200" algn="ctr">
              <a:buFont typeface="Arial"/>
              <a:buChar char="•"/>
            </a:pPr>
            <a:endParaRPr lang="pl-PL" sz="2800" dirty="0" smtClean="0">
              <a:latin typeface="Arial"/>
              <a:cs typeface="Arial"/>
            </a:endParaRPr>
          </a:p>
          <a:p>
            <a:pPr algn="ctr"/>
            <a:endParaRPr lang="pl-PL" sz="2800" dirty="0" smtClean="0">
              <a:latin typeface="Arial"/>
              <a:cs typeface="Arial"/>
            </a:endParaRPr>
          </a:p>
          <a:p>
            <a:pPr algn="ctr"/>
            <a:endParaRPr lang="pl-PL" sz="2800" dirty="0" smtClean="0">
              <a:latin typeface="Arial"/>
              <a:cs typeface="Arial"/>
            </a:endParaRPr>
          </a:p>
          <a:p>
            <a:pPr marL="457200" indent="-457200" algn="ctr">
              <a:buFont typeface="Arial"/>
              <a:buChar char="•"/>
            </a:pPr>
            <a:endParaRPr lang="pl-PL" sz="2800" dirty="0" smtClean="0">
              <a:latin typeface="Arial"/>
              <a:cs typeface="Arial"/>
            </a:endParaRPr>
          </a:p>
          <a:p>
            <a:pPr marL="457200" indent="-457200" algn="ctr">
              <a:buFont typeface="Arial"/>
              <a:buChar char="•"/>
            </a:pP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743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476273" y="688005"/>
            <a:ext cx="8363387" cy="5752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Ignacego Maleckiego</a:t>
            </a:r>
          </a:p>
          <a:p>
            <a:pPr>
              <a:lnSpc>
                <a:spcPct val="130000"/>
              </a:lnSpc>
            </a:pPr>
            <a:r>
              <a:rPr lang="pl-PL" sz="2800" dirty="0"/>
              <a:t>Prekursor Akustyki jako nauki </a:t>
            </a:r>
            <a:r>
              <a:rPr lang="pl-PL" sz="2800" dirty="0" smtClean="0"/>
              <a:t>interdyscyplinarnej:</a:t>
            </a:r>
          </a:p>
          <a:p>
            <a:pPr>
              <a:lnSpc>
                <a:spcPct val="130000"/>
              </a:lnSpc>
            </a:pPr>
            <a:r>
              <a:rPr lang="pl-PL" sz="2800" dirty="0" smtClean="0"/>
              <a:t>  </a:t>
            </a:r>
            <a:r>
              <a:rPr lang="pl-PL" sz="2800" dirty="0"/>
              <a:t>akustyka budowlana i architektoniczna, </a:t>
            </a:r>
            <a:r>
              <a:rPr lang="pl-PL" sz="2800" dirty="0" err="1"/>
              <a:t>audioakustyka</a:t>
            </a:r>
            <a:r>
              <a:rPr lang="pl-PL" sz="2800" dirty="0" smtClean="0"/>
              <a:t>,</a:t>
            </a:r>
          </a:p>
          <a:p>
            <a:pPr>
              <a:lnSpc>
                <a:spcPct val="130000"/>
              </a:lnSpc>
            </a:pPr>
            <a:r>
              <a:rPr lang="pl-PL" sz="2800" dirty="0" smtClean="0"/>
              <a:t> </a:t>
            </a:r>
            <a:r>
              <a:rPr lang="pl-PL" sz="2800" dirty="0"/>
              <a:t>elektroakustyka, hydroakustyka</a:t>
            </a:r>
            <a:r>
              <a:rPr lang="pl-PL" sz="2800" dirty="0" smtClean="0"/>
              <a:t>,</a:t>
            </a:r>
          </a:p>
          <a:p>
            <a:pPr>
              <a:lnSpc>
                <a:spcPct val="130000"/>
              </a:lnSpc>
            </a:pPr>
            <a:r>
              <a:rPr lang="pl-PL" sz="2800" dirty="0" smtClean="0"/>
              <a:t> </a:t>
            </a:r>
            <a:r>
              <a:rPr lang="pl-PL" sz="2800" dirty="0"/>
              <a:t>technika ultradźwiękowa, </a:t>
            </a:r>
            <a:r>
              <a:rPr lang="pl-PL" sz="2800" dirty="0" smtClean="0"/>
              <a:t>akustyka kwantowa</a:t>
            </a:r>
            <a:endParaRPr lang="pl-PL" sz="2800" dirty="0"/>
          </a:p>
          <a:p>
            <a:pPr>
              <a:lnSpc>
                <a:spcPct val="130000"/>
              </a:lnSpc>
            </a:pPr>
            <a:r>
              <a:rPr lang="pl-PL" sz="2800" dirty="0"/>
              <a:t>Autor 11 monografii </a:t>
            </a:r>
            <a:r>
              <a:rPr lang="pl-PL" sz="2800" dirty="0" smtClean="0"/>
              <a:t>tłumaczonych na różne języki,</a:t>
            </a:r>
          </a:p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DHC </a:t>
            </a:r>
            <a:r>
              <a:rPr lang="pl-PL" sz="2800" dirty="0"/>
              <a:t>Doktor H.C.</a:t>
            </a:r>
            <a:r>
              <a:rPr lang="pl-PL" sz="2800" dirty="0" smtClean="0"/>
              <a:t>: AGH w Krakowie</a:t>
            </a:r>
          </a:p>
          <a:p>
            <a:pPr>
              <a:lnSpc>
                <a:spcPct val="130000"/>
              </a:lnSpc>
            </a:pPr>
            <a:r>
              <a:rPr lang="pl-PL" sz="2800" dirty="0" smtClean="0"/>
              <a:t> </a:t>
            </a:r>
            <a:r>
              <a:rPr lang="pl-PL" sz="2800" dirty="0"/>
              <a:t>Uniwersytetu Technicznego w Budapeszcie</a:t>
            </a:r>
            <a:r>
              <a:rPr lang="pl-PL" sz="2800" dirty="0" smtClean="0"/>
              <a:t>,</a:t>
            </a:r>
          </a:p>
          <a:p>
            <a:pPr>
              <a:lnSpc>
                <a:spcPct val="130000"/>
              </a:lnSpc>
            </a:pPr>
            <a:r>
              <a:rPr lang="pl-PL" sz="2800" dirty="0" smtClean="0"/>
              <a:t>i </a:t>
            </a:r>
            <a:r>
              <a:rPr lang="pl-PL" sz="2800" dirty="0"/>
              <a:t>P. Gdańskiej. Laureat Nagród </a:t>
            </a:r>
            <a:r>
              <a:rPr lang="pl-PL" sz="2800" dirty="0" smtClean="0"/>
              <a:t>Państwowych</a:t>
            </a:r>
          </a:p>
          <a:p>
            <a:pPr>
              <a:lnSpc>
                <a:spcPct val="130000"/>
              </a:lnSpc>
            </a:pPr>
            <a:r>
              <a:rPr lang="pl-PL" sz="2800" dirty="0" smtClean="0"/>
              <a:t> 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46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869822" y="904543"/>
            <a:ext cx="55668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Janusz Groszkowski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617391" y="4798395"/>
            <a:ext cx="224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1898 - 1984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857638" y="1940527"/>
            <a:ext cx="612098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Inicjator i kierownik Zakładu Elektroniki w IPPT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Dyrektor IPPT 1961-63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Wiceprezes PAN 1957-62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Prezes PAN 1962 -71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Poseł na Sejm, Przewodniczący Ogólnokrajowego Frontu jedności Narodu – zrezygnował w 1976</a:t>
            </a:r>
            <a:endParaRPr lang="pl-PL" sz="2800" dirty="0">
              <a:latin typeface="Arial"/>
              <a:cs typeface="Arial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91" y="1610831"/>
            <a:ext cx="2219456" cy="28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1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64" y="348166"/>
            <a:ext cx="9041436" cy="65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8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0" y="158771"/>
            <a:ext cx="9144001" cy="644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Janusz Groszkowski</a:t>
            </a:r>
          </a:p>
          <a:p>
            <a:endParaRPr lang="pl-PL" dirty="0" smtClean="0"/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>
                <a:latin typeface="Arial"/>
                <a:cs typeface="Arial"/>
              </a:rPr>
              <a:t>Przed wojną: Absolwent Politechniki Warszawskiej (1919) </a:t>
            </a:r>
            <a:r>
              <a:rPr lang="pl-PL" sz="2800" dirty="0">
                <a:latin typeface="Arial"/>
                <a:cs typeface="Arial"/>
              </a:rPr>
              <a:t>i </a:t>
            </a:r>
            <a:r>
              <a:rPr lang="pl-PL" sz="2800" dirty="0" smtClean="0">
                <a:latin typeface="Arial"/>
                <a:cs typeface="Arial"/>
              </a:rPr>
              <a:t>Oficerskiej Szkoły </a:t>
            </a:r>
            <a:r>
              <a:rPr lang="pl-PL" sz="2800" dirty="0">
                <a:latin typeface="Arial"/>
                <a:cs typeface="Arial"/>
              </a:rPr>
              <a:t>Łączności w </a:t>
            </a:r>
            <a:r>
              <a:rPr lang="pl-PL" sz="2800" dirty="0" smtClean="0">
                <a:latin typeface="Arial"/>
                <a:cs typeface="Arial"/>
              </a:rPr>
              <a:t>Paryżu(1922)</a:t>
            </a:r>
            <a:r>
              <a:rPr lang="pl-PL" dirty="0" smtClean="0"/>
              <a:t>; </a:t>
            </a:r>
            <a:r>
              <a:rPr lang="pl-PL" sz="2800" dirty="0" smtClean="0">
                <a:latin typeface="Arial"/>
                <a:cs typeface="Arial"/>
              </a:rPr>
              <a:t>profesor Politechniki Warszawskiej, dyrektor Państwowego Instytutu Telekomunikacyjnego;</a:t>
            </a:r>
            <a:r>
              <a:rPr lang="pl-PL" sz="2800" dirty="0"/>
              <a:t> </a:t>
            </a:r>
            <a:r>
              <a:rPr lang="pl-PL" sz="2800" dirty="0" smtClean="0"/>
              <a:t>1936 </a:t>
            </a:r>
            <a:r>
              <a:rPr lang="pl-PL" sz="2800" dirty="0"/>
              <a:t>r. C</a:t>
            </a:r>
            <a:r>
              <a:rPr lang="pl-PL" sz="2800" dirty="0" smtClean="0"/>
              <a:t>złonek </a:t>
            </a:r>
            <a:r>
              <a:rPr lang="pl-PL" sz="2800" dirty="0"/>
              <a:t>Akademii Nauk Technicznych, </a:t>
            </a:r>
            <a:r>
              <a:rPr lang="pl-PL" sz="2800" dirty="0" smtClean="0"/>
              <a:t>członek </a:t>
            </a:r>
            <a:r>
              <a:rPr lang="pl-PL" sz="2800" dirty="0"/>
              <a:t>Towarzystwa Naukowego Warszawskiego, </a:t>
            </a:r>
            <a:endParaRPr lang="pl-PL" sz="2800" dirty="0">
              <a:latin typeface="Arial"/>
              <a:cs typeface="Arial"/>
            </a:endParaRP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>
                <a:latin typeface="Arial"/>
                <a:cs typeface="Arial"/>
              </a:rPr>
              <a:t>W czasie wojny: Profesor w Instytucie Politechnicznym we Lwowie1940-41;</a:t>
            </a:r>
            <a:r>
              <a:rPr lang="pl-PL" sz="2800" dirty="0"/>
              <a:t> </a:t>
            </a:r>
            <a:r>
              <a:rPr lang="pl-PL" sz="2800" dirty="0" smtClean="0"/>
              <a:t>doradca </a:t>
            </a:r>
            <a:r>
              <a:rPr lang="pl-PL" sz="2800" dirty="0"/>
              <a:t>naukowo-</a:t>
            </a:r>
            <a:r>
              <a:rPr lang="pl-PL" sz="2800" dirty="0" smtClean="0"/>
              <a:t>techniczny </a:t>
            </a:r>
            <a:r>
              <a:rPr lang="pl-PL" sz="2800" dirty="0"/>
              <a:t>ds. łączności Delegatury Rządu na </a:t>
            </a:r>
            <a:r>
              <a:rPr lang="pl-PL" sz="2800" dirty="0" smtClean="0"/>
              <a:t>Kraj; Profesor tajnego nauczania na PW.</a:t>
            </a:r>
          </a:p>
        </p:txBody>
      </p:sp>
    </p:spTree>
    <p:extLst>
      <p:ext uri="{BB962C8B-B14F-4D97-AF65-F5344CB8AC3E}">
        <p14:creationId xmlns:p14="http://schemas.microsoft.com/office/powerpoint/2010/main" val="2878078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299877" y="333873"/>
            <a:ext cx="8714030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Janusz Groszkowski</a:t>
            </a:r>
          </a:p>
          <a:p>
            <a:pPr>
              <a:lnSpc>
                <a:spcPct val="120000"/>
              </a:lnSpc>
            </a:pPr>
            <a:r>
              <a:rPr lang="pl-PL" sz="3200" dirty="0">
                <a:latin typeface="Arial"/>
                <a:cs typeface="Arial"/>
              </a:rPr>
              <a:t>Po wojnie</a:t>
            </a:r>
            <a:r>
              <a:rPr lang="pl-PL" sz="3200" dirty="0" smtClean="0">
                <a:latin typeface="Arial"/>
                <a:cs typeface="Arial"/>
              </a:rPr>
              <a:t>:</a:t>
            </a:r>
          </a:p>
          <a:p>
            <a:pPr marL="457200" indent="-457200" algn="ctr">
              <a:lnSpc>
                <a:spcPct val="120000"/>
              </a:lnSpc>
              <a:buFont typeface="Arial"/>
              <a:buChar char="•"/>
            </a:pPr>
            <a:r>
              <a:rPr lang="pl-PL" sz="3200" dirty="0" smtClean="0">
                <a:latin typeface="Arial"/>
                <a:cs typeface="Arial"/>
              </a:rPr>
              <a:t> </a:t>
            </a:r>
            <a:r>
              <a:rPr lang="pl-PL" sz="3200" dirty="0"/>
              <a:t>W 1945 r. organizator Wydziału Elektrycznego (późniejszy Wydział Łączności) </a:t>
            </a:r>
            <a:r>
              <a:rPr lang="pl-PL" sz="3200" dirty="0" smtClean="0"/>
              <a:t>PW;</a:t>
            </a:r>
          </a:p>
          <a:p>
            <a:pPr marL="457200" indent="-457200" algn="ctr">
              <a:lnSpc>
                <a:spcPct val="120000"/>
              </a:lnSpc>
              <a:buFont typeface="Arial"/>
              <a:buChar char="•"/>
            </a:pPr>
            <a:r>
              <a:rPr lang="pl-PL" sz="3200" dirty="0"/>
              <a:t>dyrektor Państwowego Instytutu </a:t>
            </a:r>
            <a:r>
              <a:rPr lang="pl-PL" sz="3200" dirty="0" smtClean="0"/>
              <a:t>Telekomunikacji 1945 – 51.. </a:t>
            </a:r>
          </a:p>
          <a:p>
            <a:pPr marL="457200" indent="-457200" algn="ctr">
              <a:lnSpc>
                <a:spcPct val="120000"/>
              </a:lnSpc>
              <a:buFont typeface="Arial"/>
              <a:buChar char="•"/>
            </a:pPr>
            <a:r>
              <a:rPr lang="pl-PL" sz="3200" dirty="0" smtClean="0"/>
              <a:t>współzałożyciel </a:t>
            </a:r>
            <a:r>
              <a:rPr lang="pl-PL" sz="3200" dirty="0"/>
              <a:t>Polskiego Towarzystwa Elektrotechniki Teoretycznej i Stosowanej (</a:t>
            </a:r>
            <a:r>
              <a:rPr lang="pl-PL" sz="3200" dirty="0" err="1"/>
              <a:t>PTETiS</a:t>
            </a:r>
            <a:r>
              <a:rPr lang="pl-PL" sz="3200" dirty="0" smtClean="0"/>
              <a:t>)- członek honorowy</a:t>
            </a:r>
            <a:endParaRPr lang="pl-PL" sz="3200" dirty="0">
              <a:latin typeface="Arial"/>
              <a:cs typeface="Arial"/>
            </a:endParaRPr>
          </a:p>
          <a:p>
            <a:endParaRPr lang="pl-PL" sz="32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985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476273" y="386732"/>
            <a:ext cx="8396516" cy="685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 Janusza Groszkowskiego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Pionierskie wykłady z radiotechniki, budowy lamp katodowych, techniki wysokiej próżni.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/>
              <a:t>"Lampy katodowe i ich zastosowanie w </a:t>
            </a:r>
            <a:r>
              <a:rPr lang="pl-PL" sz="2800" dirty="0" smtClean="0"/>
              <a:t>radiotechnice” (1925) na francuski i angielski</a:t>
            </a:r>
          </a:p>
          <a:p>
            <a:pPr marL="457200" indent="-457200">
              <a:buFont typeface="Arial"/>
              <a:buChar char="•"/>
            </a:pPr>
            <a:r>
              <a:rPr lang="pl-PL" sz="2800" dirty="0"/>
              <a:t>Twórca metody analizy drgań elektrycznych nieliniowych (znanych jako metoda harmonicznych Groszkowskiego)</a:t>
            </a:r>
          </a:p>
          <a:p>
            <a:pPr marL="457200" indent="-457200" algn="ctr">
              <a:buFont typeface="Arial"/>
              <a:buChar char="•"/>
            </a:pPr>
            <a:r>
              <a:rPr lang="pl-PL" sz="2800" dirty="0"/>
              <a:t>"</a:t>
            </a:r>
            <a:r>
              <a:rPr lang="pl-PL" sz="2800" i="1" dirty="0"/>
              <a:t>The </a:t>
            </a:r>
            <a:r>
              <a:rPr lang="pl-PL" sz="2800" i="1" dirty="0" err="1"/>
              <a:t>Interdependence</a:t>
            </a:r>
            <a:r>
              <a:rPr lang="pl-PL" sz="2800" i="1" dirty="0"/>
              <a:t> of the </a:t>
            </a:r>
            <a:r>
              <a:rPr lang="pl-PL" sz="2800" i="1" dirty="0" err="1"/>
              <a:t>Frequency</a:t>
            </a:r>
            <a:r>
              <a:rPr lang="pl-PL" sz="2800" i="1" dirty="0"/>
              <a:t> </a:t>
            </a:r>
            <a:r>
              <a:rPr lang="pl-PL" sz="2800" i="1" dirty="0" err="1"/>
              <a:t>Variation</a:t>
            </a:r>
            <a:r>
              <a:rPr lang="pl-PL" sz="2800" i="1" dirty="0"/>
              <a:t> and </a:t>
            </a:r>
            <a:r>
              <a:rPr lang="pl-PL" sz="2800" i="1" dirty="0" err="1"/>
              <a:t>Harmonic</a:t>
            </a:r>
            <a:r>
              <a:rPr lang="pl-PL" sz="2800" i="1" dirty="0"/>
              <a:t> Content and </a:t>
            </a:r>
            <a:r>
              <a:rPr lang="pl-PL" sz="2800" i="1" dirty="0" err="1"/>
              <a:t>Constant</a:t>
            </a:r>
            <a:r>
              <a:rPr lang="pl-PL" sz="2800" i="1" dirty="0"/>
              <a:t> </a:t>
            </a:r>
            <a:r>
              <a:rPr lang="pl-PL" sz="2800" i="1" dirty="0" err="1"/>
              <a:t>Frequency</a:t>
            </a:r>
            <a:r>
              <a:rPr lang="pl-PL" sz="2800" i="1" dirty="0"/>
              <a:t> </a:t>
            </a:r>
            <a:r>
              <a:rPr lang="pl-PL" sz="2800" i="1" dirty="0" err="1" smtClean="0"/>
              <a:t>Oscillator</a:t>
            </a:r>
            <a:r>
              <a:rPr lang="pl-PL" sz="2800" dirty="0" smtClean="0"/>
              <a:t>”</a:t>
            </a:r>
          </a:p>
          <a:p>
            <a:pPr marL="457200" indent="-457200" algn="ctr">
              <a:buFont typeface="Arial"/>
              <a:buChar char="•"/>
            </a:pPr>
            <a:r>
              <a:rPr lang="pl-PL" sz="2800" dirty="0" smtClean="0"/>
              <a:t>Ponad 300 publikacji</a:t>
            </a:r>
          </a:p>
          <a:p>
            <a:pPr marL="457200" indent="-457200" algn="ctr">
              <a:buFont typeface="Arial"/>
              <a:buChar char="•"/>
            </a:pPr>
            <a:endParaRPr lang="pl-PL" sz="2800" dirty="0"/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endParaRPr lang="pl-PL" sz="2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656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Tekstowe 2"/>
          <p:cNvSpPr txBox="1"/>
          <p:nvPr/>
        </p:nvSpPr>
        <p:spPr>
          <a:xfrm>
            <a:off x="271211" y="199948"/>
            <a:ext cx="8872789" cy="829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"/>
                <a:cs typeface="Arial"/>
              </a:rPr>
              <a:t>Działalność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Janusza Groszkowskiego </a:t>
            </a: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cd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      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Udział w emisji pierwszego programu radiowego w Polsce w 1925.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Dla AK przeprowadził ekspertyzę ujawniająca szczegóły urządzeń radiowych i sterujących rakiet  V 2 ( Krzyż Złoty Orderu Wojennego Virtuti Militari)</a:t>
            </a:r>
            <a:r>
              <a:rPr lang="pl-PL" sz="3200" dirty="0"/>
              <a:t> </a:t>
            </a: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i </a:t>
            </a:r>
            <a:r>
              <a:rPr lang="pl-PL" sz="3200" dirty="0"/>
              <a:t>opracował dla łączności proste nadajniki stabilizowane kwarcem. </a:t>
            </a:r>
            <a:endParaRPr lang="pl-PL" sz="3200" dirty="0" smtClean="0"/>
          </a:p>
          <a:p>
            <a:pPr marL="457200" indent="-457200" algn="ctr">
              <a:buFont typeface="Arial"/>
              <a:buChar char="•"/>
            </a:pPr>
            <a:r>
              <a:rPr lang="pl-PL" sz="3200" dirty="0" err="1" smtClean="0"/>
              <a:t>członeknek</a:t>
            </a:r>
            <a:r>
              <a:rPr lang="pl-PL" sz="3200" dirty="0" smtClean="0"/>
              <a:t> </a:t>
            </a:r>
            <a:r>
              <a:rPr lang="pl-PL" sz="3200" dirty="0"/>
              <a:t>honorowy </a:t>
            </a:r>
            <a:r>
              <a:rPr lang="pl-PL" sz="3200" dirty="0" smtClean="0"/>
              <a:t>Stowarzyszeń Elektryków:</a:t>
            </a:r>
          </a:p>
          <a:p>
            <a:pPr marL="457200" indent="-457200" algn="ctr">
              <a:buFont typeface="Arial"/>
              <a:buChar char="•"/>
            </a:pPr>
            <a:r>
              <a:rPr lang="pl-PL" sz="3200" dirty="0" smtClean="0"/>
              <a:t>Polskich 1957, Francuskich, USA</a:t>
            </a:r>
          </a:p>
          <a:p>
            <a:pPr marL="457200" indent="-457200" algn="ctr">
              <a:buFont typeface="Arial"/>
              <a:buChar char="•"/>
            </a:pPr>
            <a:r>
              <a:rPr lang="pl-PL" sz="3200" dirty="0" smtClean="0"/>
              <a:t>członek dożywotni </a:t>
            </a:r>
            <a:r>
              <a:rPr lang="pl-PL" sz="3200" dirty="0"/>
              <a:t>(od 1971) IEEE</a:t>
            </a:r>
            <a:r>
              <a:rPr lang="pl-PL" sz="3200" dirty="0" smtClean="0"/>
              <a:t> </a:t>
            </a:r>
          </a:p>
          <a:p>
            <a:pPr marL="457200" indent="-457200" algn="ctr">
              <a:buFont typeface="Arial"/>
              <a:buChar char="•"/>
            </a:pPr>
            <a:endParaRPr lang="pl-PL" sz="3200" dirty="0" smtClean="0"/>
          </a:p>
          <a:p>
            <a:pPr marL="457200" indent="-457200">
              <a:buFont typeface="Arial"/>
              <a:buChar char="•"/>
            </a:pPr>
            <a:endParaRPr lang="pl-PL" sz="3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l-PL" sz="32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5713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649986" y="424137"/>
            <a:ext cx="53754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Witold Budryk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01" y="1370428"/>
            <a:ext cx="1974418" cy="2632557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455878" y="4232831"/>
            <a:ext cx="236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1891 - 1958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3223702" y="1386708"/>
            <a:ext cx="5796153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Inicjator i Kierownik 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Zakładu Mechaniki Górotworu IPPT1952 – 58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Dziekan Wydziału Górniczego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Rektor Akademii Górniczo - Hutniczej 1956 -58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Przewodniczący Komitetu Górnictwa PAN 1952 - 58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054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586126" y="748886"/>
            <a:ext cx="8352322" cy="661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Witold Budryk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Przed wojną: Absolwent </a:t>
            </a:r>
            <a:r>
              <a:rPr lang="pl-PL" sz="2800" dirty="0" smtClean="0"/>
              <a:t>Instytutu Górniczego </a:t>
            </a:r>
            <a:r>
              <a:rPr lang="pl-PL" sz="2800" dirty="0"/>
              <a:t>w Petersburgu, </a:t>
            </a:r>
            <a:r>
              <a:rPr lang="pl-PL" sz="2800" dirty="0" smtClean="0"/>
              <a:t>Szkoły </a:t>
            </a:r>
            <a:r>
              <a:rPr lang="pl-PL" sz="2800" dirty="0"/>
              <a:t>Politechnicznej we Lwowie i w Politechnice Warszawskiej, studia geologiczno-górnicze w Akademii Górniczej w </a:t>
            </a:r>
            <a:r>
              <a:rPr lang="pl-PL" sz="2800" dirty="0" smtClean="0"/>
              <a:t>Krakowie( pierwszy doktorat z górnictwa)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 smtClean="0"/>
              <a:t>W </a:t>
            </a:r>
            <a:r>
              <a:rPr lang="pl-PL" sz="2800" dirty="0"/>
              <a:t>Akademii Górniczej od 1924 roku</a:t>
            </a:r>
            <a:r>
              <a:rPr lang="pl-PL" sz="2800" dirty="0" smtClean="0"/>
              <a:t>, profesor, kierownik </a:t>
            </a:r>
            <a:r>
              <a:rPr lang="pl-PL" sz="2800" dirty="0"/>
              <a:t>Katedry Górnictwa i Przeróbki Mechanicznej (1930-45), organizator i dziekan Wydziału Górniczego (1936-</a:t>
            </a:r>
            <a:r>
              <a:rPr lang="pl-PL" sz="2800" dirty="0" smtClean="0"/>
              <a:t>39)</a:t>
            </a:r>
            <a:endParaRPr lang="pl-PL" sz="2800" dirty="0"/>
          </a:p>
          <a:p>
            <a:pPr marL="457200" indent="-457200">
              <a:buFont typeface="Arial"/>
              <a:buChar char="•"/>
            </a:pPr>
            <a:endParaRPr lang="pl-PL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l-PL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336300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Tekstowe 2"/>
          <p:cNvSpPr txBox="1"/>
          <p:nvPr/>
        </p:nvSpPr>
        <p:spPr>
          <a:xfrm>
            <a:off x="521001" y="634925"/>
            <a:ext cx="8433729" cy="632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E46C0A"/>
                </a:solidFill>
                <a:latin typeface="Arial"/>
                <a:cs typeface="Arial"/>
              </a:rPr>
              <a:t>Witold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Budryk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W czasie wojny: </a:t>
            </a:r>
          </a:p>
          <a:p>
            <a:pPr algn="ctr">
              <a:lnSpc>
                <a:spcPct val="130000"/>
              </a:lnSpc>
            </a:pP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    W listopadzie 1939, w ramach    </a:t>
            </a:r>
            <a:r>
              <a:rPr lang="pl-PL" sz="3200" dirty="0" err="1" smtClean="0">
                <a:solidFill>
                  <a:srgbClr val="000000"/>
                </a:solidFill>
                <a:latin typeface="Arial"/>
                <a:cs typeface="Arial"/>
              </a:rPr>
              <a:t>Sonderaktion</a:t>
            </a: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pl-PL" sz="3200" dirty="0" err="1" smtClean="0">
                <a:solidFill>
                  <a:srgbClr val="000000"/>
                </a:solidFill>
                <a:latin typeface="Arial"/>
                <a:cs typeface="Arial"/>
              </a:rPr>
              <a:t>Krakau</a:t>
            </a: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 wywieziony z grupą profesorów krakowskich do obozu koncentracyjnego w Sach</a:t>
            </a:r>
            <a:r>
              <a:rPr lang="pl-PL" sz="3200" dirty="0" smtClean="0"/>
              <a:t>senhausen, gdzie przebywał do 1940. </a:t>
            </a:r>
            <a:endParaRPr lang="pl-PL" sz="3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pPr algn="ctr"/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  <a:p>
            <a:pPr algn="ctr"/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2308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911753" y="504684"/>
            <a:ext cx="7912725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Witolda Budryka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pl-PL" sz="2800" dirty="0">
                <a:latin typeface="Arial"/>
                <a:cs typeface="Arial"/>
              </a:rPr>
              <a:t>Stworzył naukowe podstawy </a:t>
            </a:r>
            <a:r>
              <a:rPr lang="pl-PL" sz="2800" dirty="0" smtClean="0">
                <a:latin typeface="Arial"/>
                <a:cs typeface="Arial"/>
              </a:rPr>
              <a:t>działów </a:t>
            </a:r>
            <a:r>
              <a:rPr lang="pl-PL" sz="2800" dirty="0">
                <a:latin typeface="Arial"/>
                <a:cs typeface="Arial"/>
              </a:rPr>
              <a:t>w górnictwie podziemnym, jakimi są warunki bezpieczeństwa przeciwko zagrożeniom geodynamicznym, gazowym i wodnym. </a:t>
            </a:r>
            <a:r>
              <a:rPr lang="pl-PL" sz="2800" dirty="0" smtClean="0">
                <a:latin typeface="Arial"/>
                <a:cs typeface="Arial"/>
              </a:rPr>
              <a:t>W szczególności </a:t>
            </a: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Mechanika górotworu i Aerologia górnicza</a:t>
            </a:r>
          </a:p>
          <a:p>
            <a:pPr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 120 prac opublikowanych po polsku, francusku i niemiecku. Patron kopalni „Budryk”, komór  w kopalni soli w Wieliczce i kilku szkół górniczych na Śląsku.</a:t>
            </a:r>
            <a:endParaRPr lang="pl-PL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l-PL" sz="3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8303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652772" y="645803"/>
            <a:ext cx="58104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Wacław Olszak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12" y="1651000"/>
            <a:ext cx="1795278" cy="2256228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797785" y="4232831"/>
            <a:ext cx="2101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1902 - 1980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3484203" y="1396670"/>
            <a:ext cx="5437964" cy="567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Organizator i kierownik Zakładu Mechaniki Ośrodków Ciągłych.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Dyrektor IPPT1963 – 70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Sekretarz IV Wydziału Nauk Technicznych PAN 1957 – 60</a:t>
            </a:r>
          </a:p>
          <a:p>
            <a:pPr algn="ctr">
              <a:lnSpc>
                <a:spcPct val="130000"/>
              </a:lnSpc>
            </a:pPr>
            <a:r>
              <a:rPr lang="pl-PL" sz="2800" dirty="0">
                <a:latin typeface="Arial"/>
                <a:cs typeface="Arial"/>
              </a:rPr>
              <a:t>Współorganizator i </a:t>
            </a:r>
            <a:r>
              <a:rPr lang="pl-PL" sz="2800" dirty="0" smtClean="0">
                <a:latin typeface="Arial"/>
                <a:cs typeface="Arial"/>
              </a:rPr>
              <a:t>Rektor </a:t>
            </a:r>
            <a:r>
              <a:rPr lang="pl-PL" sz="2800" dirty="0">
                <a:latin typeface="Arial"/>
                <a:cs typeface="Arial"/>
              </a:rPr>
              <a:t>Międzynarodowego Ośrodka Badań Mechanicznych CISM w Udine </a:t>
            </a:r>
            <a:r>
              <a:rPr lang="pl-PL" sz="2800" dirty="0" smtClean="0">
                <a:latin typeface="Arial"/>
                <a:cs typeface="Arial"/>
              </a:rPr>
              <a:t>1970-80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 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51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107131" y="741282"/>
            <a:ext cx="752197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E46C0A"/>
                </a:solidFill>
                <a:latin typeface="Arial"/>
                <a:cs typeface="Arial"/>
              </a:rPr>
              <a:t>Wacław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Olszak</a:t>
            </a:r>
          </a:p>
          <a:p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Przed wojną:</a:t>
            </a:r>
          </a:p>
          <a:p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Absolwent Politechniki Wiedeńskiej(1925) i Uniwersytetu Paryskiego (1927), Doktorat na Politechnice wiedeńskiej (1933).</a:t>
            </a:r>
          </a:p>
          <a:p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Po wojnie:</a:t>
            </a:r>
          </a:p>
          <a:p>
            <a:r>
              <a:rPr lang="pl-PL" sz="2800" dirty="0" smtClean="0"/>
              <a:t>Kierownik Katedry </a:t>
            </a:r>
            <a:r>
              <a:rPr lang="pl-PL" sz="2800" dirty="0"/>
              <a:t>Wytrzymałości Materiałów w AGH w Krakowie., organizując tam i na powstającej Politechnice Krakowskiej badania z zakresu konstrukcji sprężonych i mechaniki stosowanej</a:t>
            </a:r>
            <a:r>
              <a:rPr lang="pl-PL" sz="2800" dirty="0" smtClean="0"/>
              <a:t>.</a:t>
            </a:r>
          </a:p>
          <a:p>
            <a:r>
              <a:rPr lang="pl-PL" sz="2800" dirty="0"/>
              <a:t>Współzałożyciel i członek władz RILEM i IASS, oraz członek władz IUTAM i IABSE.</a:t>
            </a:r>
            <a:endParaRPr lang="pl-PL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133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Tekstowe 2"/>
          <p:cNvSpPr txBox="1"/>
          <p:nvPr/>
        </p:nvSpPr>
        <p:spPr>
          <a:xfrm>
            <a:off x="1481601" y="488405"/>
            <a:ext cx="6561374" cy="5970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hlinkClick r:id="rId2"/>
              </a:rPr>
              <a:t>Dz.U. z 1945 nr 21 poz. 121</a:t>
            </a:r>
            <a:r>
              <a:rPr lang="pl-PL" sz="2800" dirty="0"/>
              <a:t> • Brzmienie od 11 czerwca 1945 </a:t>
            </a:r>
          </a:p>
          <a:p>
            <a:r>
              <a:rPr lang="pl-PL" sz="2800" b="1" dirty="0"/>
              <a:t>DEKRET z dnia 24 maja 1945 r. o przekształceniu Politechniki Gdańskiej w polską państwową szkołę akademicką. </a:t>
            </a:r>
          </a:p>
          <a:p>
            <a:r>
              <a:rPr lang="pl-PL" sz="2800" dirty="0"/>
              <a:t>Na podstawie ustawy z dnia 3 stycznia 1945 r. o trybie wydawania dekretów z mocą ustawy (Dz. U. R. P. Nr 1, poz. 1) – Rada Ministrów postanawia, a Prezydium Krajowej Rady Narodowej zatwierdza, co następuje:</a:t>
            </a:r>
          </a:p>
          <a:p>
            <a:r>
              <a:rPr lang="pl-PL" sz="2800" b="1" dirty="0"/>
              <a:t>Art. 1. </a:t>
            </a:r>
            <a:r>
              <a:rPr lang="pl-PL" sz="2800" dirty="0"/>
              <a:t>Politechnika Gdańska staje się polską państwową szkołą akademicką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4335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634971" y="748885"/>
            <a:ext cx="83360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Działalność naukowa    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Wacława Olszaka</a:t>
            </a:r>
          </a:p>
          <a:p>
            <a:r>
              <a:rPr lang="pl-PL" sz="3200" dirty="0"/>
              <a:t>Teoria konstrukcji </a:t>
            </a:r>
            <a:r>
              <a:rPr lang="pl-PL" sz="3200" dirty="0" smtClean="0"/>
              <a:t>sprężonych</a:t>
            </a:r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pl-PL" sz="3200" dirty="0"/>
              <a:t>Konstrukcje wstępnie sprężone</a:t>
            </a:r>
            <a:endParaRPr lang="pl-PL" sz="32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pl-PL" sz="3200" dirty="0" smtClean="0"/>
              <a:t>Non</a:t>
            </a:r>
            <a:r>
              <a:rPr lang="pl-PL" sz="3200" dirty="0"/>
              <a:t>-</a:t>
            </a:r>
            <a:r>
              <a:rPr lang="pl-PL" sz="3200" dirty="0" err="1"/>
              <a:t>homogeneity</a:t>
            </a:r>
            <a:r>
              <a:rPr lang="pl-PL" sz="3200" dirty="0"/>
              <a:t> in </a:t>
            </a:r>
            <a:r>
              <a:rPr lang="pl-PL" sz="3200" dirty="0" err="1"/>
              <a:t>elasticity</a:t>
            </a:r>
            <a:r>
              <a:rPr lang="pl-PL" sz="3200" dirty="0"/>
              <a:t> and </a:t>
            </a:r>
            <a:r>
              <a:rPr lang="pl-PL" sz="3200" dirty="0" err="1"/>
              <a:t>plasticity</a:t>
            </a:r>
            <a:r>
              <a:rPr lang="pl-PL" sz="3200" dirty="0"/>
              <a:t> : </a:t>
            </a:r>
            <a:r>
              <a:rPr lang="pl-PL" sz="3200" dirty="0" err="1"/>
              <a:t>Proceeding</a:t>
            </a:r>
            <a:r>
              <a:rPr lang="pl-PL" sz="3200" dirty="0"/>
              <a:t> of the IUTAM </a:t>
            </a:r>
            <a:r>
              <a:rPr lang="pl-PL" sz="3200" dirty="0" err="1"/>
              <a:t>Symposium</a:t>
            </a:r>
            <a:r>
              <a:rPr lang="pl-PL" sz="3200" dirty="0"/>
              <a:t>, </a:t>
            </a:r>
            <a:r>
              <a:rPr lang="pl-PL" sz="3200" dirty="0" err="1" smtClean="0"/>
              <a:t>Warsaw</a:t>
            </a:r>
            <a:r>
              <a:rPr lang="pl-PL" sz="3200" dirty="0" smtClean="0"/>
              <a:t>, </a:t>
            </a:r>
            <a:r>
              <a:rPr lang="pl-PL" sz="3200" dirty="0"/>
              <a:t>1958</a:t>
            </a:r>
            <a:endParaRPr lang="pl-PL" sz="3200" dirty="0" smtClean="0"/>
          </a:p>
          <a:p>
            <a:r>
              <a:rPr lang="pl-PL" sz="3200" dirty="0"/>
              <a:t>Limit </a:t>
            </a:r>
            <a:r>
              <a:rPr lang="pl-PL" sz="3200" dirty="0" err="1"/>
              <a:t>analysis</a:t>
            </a:r>
            <a:r>
              <a:rPr lang="pl-PL" sz="3200" dirty="0"/>
              <a:t> and </a:t>
            </a:r>
            <a:r>
              <a:rPr lang="pl-PL" sz="3200" dirty="0" err="1"/>
              <a:t>rheological</a:t>
            </a:r>
            <a:r>
              <a:rPr lang="pl-PL" sz="3200" dirty="0"/>
              <a:t> </a:t>
            </a:r>
            <a:r>
              <a:rPr lang="pl-PL" sz="3200" dirty="0" err="1"/>
              <a:t>approach</a:t>
            </a:r>
            <a:r>
              <a:rPr lang="pl-PL" sz="3200" dirty="0"/>
              <a:t> in </a:t>
            </a:r>
            <a:r>
              <a:rPr lang="pl-PL" sz="3200" dirty="0" err="1"/>
              <a:t>soil</a:t>
            </a:r>
            <a:r>
              <a:rPr lang="pl-PL" sz="3200" dirty="0"/>
              <a:t> </a:t>
            </a:r>
            <a:r>
              <a:rPr lang="pl-PL" sz="3200" dirty="0" err="1" smtClean="0"/>
              <a:t>mechanics</a:t>
            </a:r>
            <a:endParaRPr lang="pl-PL" sz="3200" dirty="0" smtClean="0"/>
          </a:p>
          <a:p>
            <a:r>
              <a:rPr lang="pl-PL" sz="3200" dirty="0"/>
              <a:t>Autor 290 artykułów naukowych, 10 monografii, edytor 6. Doktor H.C. 9. </a:t>
            </a:r>
            <a:r>
              <a:rPr lang="pl-PL" sz="3200" dirty="0" smtClean="0"/>
              <a:t>uczelni</a:t>
            </a:r>
            <a:r>
              <a:rPr lang="pl-PL" sz="3200" dirty="0"/>
              <a:t>. Członek 17. zagranicznych Akademii Nauk.</a:t>
            </a:r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333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579289" y="196670"/>
            <a:ext cx="58124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Aleksander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Krupkowski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99" y="1558595"/>
            <a:ext cx="2114684" cy="2706796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656299" y="4410783"/>
            <a:ext cx="211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1894 - 1978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3256265" y="625525"/>
            <a:ext cx="5714745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Organizator i kierownik Zakładu Metali IPPT, obecnie</a:t>
            </a:r>
            <a:endParaRPr lang="pl-PL" sz="2800" dirty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2800" dirty="0">
                <a:latin typeface="Arial"/>
                <a:cs typeface="Arial"/>
              </a:rPr>
              <a:t>Instytut Podstaw Metalurgii i Inżynierii Metalowej PAN im. A</a:t>
            </a:r>
            <a:r>
              <a:rPr lang="pl-PL" sz="2800" dirty="0" smtClean="0">
                <a:latin typeface="Arial"/>
                <a:cs typeface="Arial"/>
              </a:rPr>
              <a:t>.</a:t>
            </a:r>
            <a:r>
              <a:rPr lang="pl-PL" sz="2800" dirty="0">
                <a:latin typeface="Arial"/>
                <a:cs typeface="Arial"/>
              </a:rPr>
              <a:t> </a:t>
            </a:r>
            <a:r>
              <a:rPr lang="pl-PL" sz="2800" dirty="0" err="1">
                <a:latin typeface="Arial"/>
                <a:cs typeface="Arial"/>
              </a:rPr>
              <a:t>Krupkowskiego</a:t>
            </a:r>
            <a:r>
              <a:rPr lang="pl-PL" sz="2800" dirty="0" smtClean="0">
                <a:latin typeface="Arial"/>
                <a:cs typeface="Arial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Kierownik Katedry </a:t>
            </a:r>
            <a:r>
              <a:rPr lang="pl-PL" sz="2800" dirty="0">
                <a:latin typeface="Arial"/>
                <a:cs typeface="Arial"/>
              </a:rPr>
              <a:t>Metalurgii </a:t>
            </a:r>
            <a:r>
              <a:rPr lang="pl-PL" sz="2800" dirty="0" err="1" smtClean="0">
                <a:latin typeface="Arial"/>
                <a:cs typeface="Arial"/>
              </a:rPr>
              <a:t>MetaliNieżelaznych</a:t>
            </a:r>
            <a:endParaRPr lang="pl-PL" sz="2800" dirty="0" smtClean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 AGH 1945 – 64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Wiceprezes </a:t>
            </a:r>
            <a:r>
              <a:rPr lang="pl-PL" sz="2800" dirty="0">
                <a:latin typeface="Arial"/>
                <a:cs typeface="Arial"/>
              </a:rPr>
              <a:t>PAN (1962–65</a:t>
            </a:r>
            <a:r>
              <a:rPr lang="pl-PL" sz="2800" dirty="0" smtClean="0">
                <a:latin typeface="Arial"/>
                <a:cs typeface="Arial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pl-PL" sz="2800" dirty="0">
                <a:latin typeface="Arial"/>
                <a:cs typeface="Arial"/>
              </a:rPr>
              <a:t>Naczelny Redaktor „Archiwum Hutnictwa”.</a:t>
            </a:r>
          </a:p>
        </p:txBody>
      </p:sp>
    </p:spTree>
    <p:extLst>
      <p:ext uri="{BB962C8B-B14F-4D97-AF65-F5344CB8AC3E}">
        <p14:creationId xmlns:p14="http://schemas.microsoft.com/office/powerpoint/2010/main" val="1662102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Tekstowe 2"/>
          <p:cNvSpPr txBox="1"/>
          <p:nvPr/>
        </p:nvSpPr>
        <p:spPr>
          <a:xfrm>
            <a:off x="260501" y="179082"/>
            <a:ext cx="866166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Aleksander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Krupkowski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pl-PL" sz="3200" dirty="0" smtClean="0">
                <a:latin typeface="Arial"/>
                <a:cs typeface="Arial"/>
              </a:rPr>
              <a:t>Przed wojną:</a:t>
            </a:r>
          </a:p>
          <a:p>
            <a:r>
              <a:rPr lang="pl-PL" sz="3200" dirty="0" smtClean="0"/>
              <a:t>Absolwent Instytutu Politechnicznego </a:t>
            </a:r>
            <a:r>
              <a:rPr lang="pl-PL" sz="3200" dirty="0"/>
              <a:t>w Petersburgu (1912–17)</a:t>
            </a:r>
            <a:r>
              <a:rPr lang="pl-PL" sz="3200" dirty="0" smtClean="0"/>
              <a:t>, Studia w  </a:t>
            </a:r>
            <a:r>
              <a:rPr lang="pl-PL" sz="3200" dirty="0"/>
              <a:t>Uniwersytecie w Lejdzie (1927–28) i w Politechnice Warszawskiej (1928). </a:t>
            </a:r>
            <a:r>
              <a:rPr lang="pl-PL" sz="3200" dirty="0" smtClean="0"/>
              <a:t>Profesor i Kierownik </a:t>
            </a:r>
            <a:r>
              <a:rPr lang="pl-PL" sz="3200" dirty="0"/>
              <a:t>Katedry Metalurgii Metali </a:t>
            </a:r>
            <a:r>
              <a:rPr lang="pl-PL" sz="3200" dirty="0" smtClean="0"/>
              <a:t>Nieżelaznych AGH od </a:t>
            </a:r>
            <a:r>
              <a:rPr lang="pl-PL" sz="3200" dirty="0"/>
              <a:t>1930</a:t>
            </a:r>
            <a:r>
              <a:rPr lang="pl-PL" sz="3200" dirty="0" smtClean="0"/>
              <a:t>. Członek  Akademii Nauk Technicznych </a:t>
            </a:r>
            <a:r>
              <a:rPr lang="pl-PL" sz="3200" dirty="0"/>
              <a:t>(1934)</a:t>
            </a:r>
            <a:r>
              <a:rPr lang="pl-PL" sz="3200" dirty="0" smtClean="0"/>
              <a:t>, i Towarzystwa Naukowego Warszawskiego,</a:t>
            </a:r>
          </a:p>
          <a:p>
            <a:r>
              <a:rPr lang="pl-PL" sz="3200" dirty="0" smtClean="0">
                <a:latin typeface="Arial"/>
                <a:cs typeface="Arial"/>
              </a:rPr>
              <a:t>W czasie wojny: </a:t>
            </a: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W </a:t>
            </a: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listopadzie 1939, w ramach    </a:t>
            </a:r>
            <a:r>
              <a:rPr lang="pl-PL" sz="3200" dirty="0" err="1">
                <a:solidFill>
                  <a:srgbClr val="000000"/>
                </a:solidFill>
                <a:latin typeface="Arial"/>
                <a:cs typeface="Arial"/>
              </a:rPr>
              <a:t>Sonderaktion</a:t>
            </a: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pl-PL" sz="3200" dirty="0" err="1">
                <a:solidFill>
                  <a:srgbClr val="000000"/>
                </a:solidFill>
                <a:latin typeface="Arial"/>
                <a:cs typeface="Arial"/>
              </a:rPr>
              <a:t>Krakau</a:t>
            </a: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 wywieziony z grupą profesorów krakowskich do obozu koncentracyjnego w </a:t>
            </a: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Sach</a:t>
            </a:r>
            <a:r>
              <a:rPr lang="pl-PL" sz="3200" dirty="0" smtClean="0"/>
              <a:t>senhausen do 1940.</a:t>
            </a:r>
            <a:endParaRPr lang="pl-PL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611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0" y="259123"/>
            <a:ext cx="9144000" cy="777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Aleksandra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Krupkowskiego</a:t>
            </a:r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pPr algn="ctr"/>
            <a:r>
              <a:rPr lang="pl-PL" sz="3200" dirty="0"/>
              <a:t>T</a:t>
            </a:r>
            <a:r>
              <a:rPr lang="pl-PL" sz="3200" dirty="0" smtClean="0"/>
              <a:t>ermodynamika </a:t>
            </a:r>
            <a:r>
              <a:rPr lang="pl-PL" sz="3200" dirty="0"/>
              <a:t>podstaw procesów otrzymywania i rafinacji metali, </a:t>
            </a:r>
            <a:r>
              <a:rPr lang="pl-PL" sz="3200" dirty="0" smtClean="0"/>
              <a:t>kinetyka </a:t>
            </a:r>
            <a:r>
              <a:rPr lang="pl-PL" sz="3200" dirty="0"/>
              <a:t>procesów utleniania i redukcji tlenków, </a:t>
            </a:r>
            <a:r>
              <a:rPr lang="pl-PL" sz="3200" dirty="0" smtClean="0"/>
              <a:t> </a:t>
            </a:r>
            <a:r>
              <a:rPr lang="pl-PL" sz="3200" dirty="0"/>
              <a:t>rektyfikacji </a:t>
            </a:r>
            <a:r>
              <a:rPr lang="pl-PL" sz="3200" dirty="0" smtClean="0"/>
              <a:t>metali, przemiany fazowe </a:t>
            </a:r>
            <a:r>
              <a:rPr lang="pl-PL" sz="3200" dirty="0"/>
              <a:t>w </a:t>
            </a:r>
            <a:r>
              <a:rPr lang="pl-PL" sz="3200" dirty="0" smtClean="0"/>
              <a:t>stopach, procesy </a:t>
            </a:r>
            <a:r>
              <a:rPr lang="pl-PL" sz="3200" dirty="0"/>
              <a:t>odkształcania </a:t>
            </a:r>
            <a:r>
              <a:rPr lang="pl-PL" sz="3200" dirty="0" smtClean="0"/>
              <a:t>plastycznego.” Zasady </a:t>
            </a:r>
            <a:r>
              <a:rPr lang="pl-PL" sz="3200" dirty="0"/>
              <a:t>termodynamiki i ich zastosowanie w metalurgii i metaloznawstwie" (1958</a:t>
            </a:r>
            <a:r>
              <a:rPr lang="pl-PL" sz="3200" dirty="0" smtClean="0"/>
              <a:t>), </a:t>
            </a:r>
            <a:r>
              <a:rPr lang="pl-PL" sz="3200" dirty="0"/>
              <a:t>oraz "Podstawowe zagadnienia teorii procesów metalurgicznych" (1974)</a:t>
            </a:r>
            <a:r>
              <a:rPr lang="pl-PL" sz="3200" dirty="0" smtClean="0"/>
              <a:t>. </a:t>
            </a:r>
            <a:r>
              <a:rPr lang="pl-PL" sz="3200" dirty="0">
                <a:solidFill>
                  <a:srgbClr val="000000"/>
                </a:solidFill>
                <a:latin typeface="Arial"/>
                <a:cs typeface="Arial"/>
              </a:rPr>
              <a:t>20 </a:t>
            </a: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patentów, </a:t>
            </a:r>
            <a:r>
              <a:rPr lang="pl-PL" sz="3200" dirty="0" smtClean="0"/>
              <a:t>Doktor </a:t>
            </a:r>
            <a:r>
              <a:rPr lang="pl-PL" sz="3200" dirty="0"/>
              <a:t>honoris causa AGH (1964 r.) oraz Akademii Górniczej we Freibergu (1961</a:t>
            </a:r>
            <a:r>
              <a:rPr lang="pl-PL" sz="3200" dirty="0" smtClean="0"/>
              <a:t>),  </a:t>
            </a:r>
            <a:endParaRPr lang="pl-PL"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 smtClean="0"/>
              <a:t>3-krotny </a:t>
            </a:r>
            <a:r>
              <a:rPr lang="pl-PL" sz="3200" dirty="0"/>
              <a:t>laureat Nagrody Państwowej I-go Stopnia, </a:t>
            </a:r>
          </a:p>
          <a:p>
            <a:pPr algn="ctr">
              <a:lnSpc>
                <a:spcPct val="130000"/>
              </a:lnSpc>
            </a:pP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  <a:p>
            <a:pPr algn="ctr"/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pPr algn="ctr"/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534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782839" y="598088"/>
            <a:ext cx="65236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Leszek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Filipczyński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84" y="1590573"/>
            <a:ext cx="2521876" cy="3281893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537284" y="5192230"/>
            <a:ext cx="252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1923- 2004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3598173" y="1590573"/>
            <a:ext cx="5356557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Organizator i kierownik</a:t>
            </a:r>
          </a:p>
          <a:p>
            <a:pPr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 Zakładu Ultradźwięków 1969-73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Zastępca Dyrektora i Dyrektor IPPT 1965 -74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Przewodniczący Komitetu Akustyki PAN 1973 – 96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/>
              <a:t>przewodniczący </a:t>
            </a:r>
            <a:r>
              <a:rPr lang="pl-PL" sz="2800" dirty="0"/>
              <a:t>Rady Naukowej </a:t>
            </a:r>
            <a:r>
              <a:rPr lang="pl-PL" sz="2800" dirty="0" smtClean="0"/>
              <a:t>IPPT, </a:t>
            </a:r>
            <a:r>
              <a:rPr lang="pl-PL" sz="2800" dirty="0"/>
              <a:t>IBIB </a:t>
            </a:r>
            <a:r>
              <a:rPr lang="pl-PL" sz="2800" dirty="0" smtClean="0"/>
              <a:t>PAN.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309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537284" y="944247"/>
            <a:ext cx="8319757" cy="583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E46C0A"/>
                </a:solidFill>
                <a:latin typeface="Arial"/>
                <a:cs typeface="Arial"/>
              </a:rPr>
              <a:t>Leszek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Filipczyński</a:t>
            </a:r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latin typeface="Arial"/>
                <a:cs typeface="Arial"/>
              </a:rPr>
              <a:t>Absolwent Politechnik Łódzkiej, Gdańskiej, Warszawskiej (  fizyka, mechanika, elektryka, telekomunikacja) ,1945 – 49.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latin typeface="Arial"/>
                <a:cs typeface="Arial"/>
              </a:rPr>
              <a:t>Kierownik Pracowni </a:t>
            </a:r>
            <a:r>
              <a:rPr lang="pl-PL" sz="3200" dirty="0" smtClean="0"/>
              <a:t> </a:t>
            </a:r>
            <a:r>
              <a:rPr lang="pl-PL" sz="3200" dirty="0"/>
              <a:t>Biernych Zastosowań </a:t>
            </a:r>
            <a:r>
              <a:rPr lang="pl-PL" sz="3200" dirty="0" smtClean="0"/>
              <a:t>Ultradźwięków w IPPT 1953</a:t>
            </a:r>
            <a:r>
              <a:rPr lang="pl-PL" sz="3200" dirty="0"/>
              <a:t>-</a:t>
            </a:r>
            <a:r>
              <a:rPr lang="pl-PL" sz="3200" dirty="0" smtClean="0"/>
              <a:t>1969.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latin typeface="Arial"/>
                <a:cs typeface="Arial"/>
              </a:rPr>
              <a:t>Inicjuje powstanie Zakładu Doświadczalnego TECHPAN </a:t>
            </a:r>
          </a:p>
          <a:p>
            <a:pPr algn="ctr"/>
            <a:r>
              <a:rPr lang="pl-PL" sz="3200" dirty="0" smtClean="0">
                <a:latin typeface="Arial"/>
                <a:cs typeface="Arial"/>
              </a:rPr>
              <a:t> </a:t>
            </a:r>
            <a:endParaRPr lang="pl-PL" sz="3200" dirty="0">
              <a:latin typeface="Arial"/>
              <a:cs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337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716378" y="602364"/>
            <a:ext cx="8205789" cy="736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Leszka </a:t>
            </a:r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Filipczyńskiego</a:t>
            </a:r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Ultra dźwiękowe badanie materiałów, Defektoskopia Ultradźwiękowa,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Ultradźwiękowe metody pomiaru przepływu krwi.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166 </a:t>
            </a:r>
            <a:r>
              <a:rPr lang="pl-PL" sz="2800" dirty="0">
                <a:latin typeface="Arial"/>
                <a:cs typeface="Arial"/>
              </a:rPr>
              <a:t>publikacji, 62 patentów. Promotor 14 </a:t>
            </a:r>
            <a:r>
              <a:rPr lang="pl-PL" sz="2800" dirty="0" smtClean="0">
                <a:latin typeface="Arial"/>
                <a:cs typeface="Arial"/>
              </a:rPr>
              <a:t>doktoratów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Członek kilkunastu stowarzyszeń związanych z fizyką i ultradźwiękami w medycynie  </a:t>
            </a:r>
          </a:p>
          <a:p>
            <a:pPr algn="ctr">
              <a:lnSpc>
                <a:spcPct val="130000"/>
              </a:lnSpc>
            </a:pPr>
            <a:r>
              <a:rPr lang="pl-PL" sz="2800" dirty="0">
                <a:latin typeface="Arial"/>
                <a:cs typeface="Arial"/>
              </a:rPr>
              <a:t>członek honorowy Amerykańskiego Instytutu Ultradźwięków w Medycynie, </a:t>
            </a:r>
            <a:r>
              <a:rPr lang="pl-PL" sz="2800" dirty="0" smtClean="0">
                <a:latin typeface="Arial"/>
                <a:cs typeface="Arial"/>
              </a:rPr>
              <a:t>1972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2- krotny Laureat Nagrody Państwowej II stopnia </a:t>
            </a:r>
          </a:p>
          <a:p>
            <a:pPr algn="ctr">
              <a:lnSpc>
                <a:spcPct val="130000"/>
              </a:lnSpc>
            </a:pPr>
            <a:endParaRPr lang="pl-PL" sz="28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endParaRPr lang="pl-PL" sz="32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613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120287" y="442437"/>
            <a:ext cx="60713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Władysław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Fiszdon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1" y="1766119"/>
            <a:ext cx="1970041" cy="2719211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374470" y="4687546"/>
            <a:ext cx="229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1912 -2004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979483" y="1057001"/>
            <a:ext cx="6197080" cy="567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>
                <a:latin typeface="Arial"/>
                <a:cs typeface="Arial"/>
              </a:rPr>
              <a:t>Z</a:t>
            </a:r>
            <a:r>
              <a:rPr lang="pl-PL" sz="2800" dirty="0" smtClean="0">
                <a:latin typeface="Arial"/>
                <a:cs typeface="Arial"/>
              </a:rPr>
              <a:t>astępca </a:t>
            </a:r>
            <a:r>
              <a:rPr lang="pl-PL" sz="2800" dirty="0">
                <a:latin typeface="Arial"/>
                <a:cs typeface="Arial"/>
              </a:rPr>
              <a:t>dyrektora Instytutu </a:t>
            </a:r>
            <a:r>
              <a:rPr lang="pl-PL" sz="2800" dirty="0" smtClean="0">
                <a:latin typeface="Arial"/>
                <a:cs typeface="Arial"/>
              </a:rPr>
              <a:t>Lotnictwa 1948 - 57. </a:t>
            </a:r>
            <a:r>
              <a:rPr lang="pl-PL" sz="2800" dirty="0" smtClean="0"/>
              <a:t>pierwszy dziekan Wydziału Mechanicznego Energetyki i Lotnictwa PW, </a:t>
            </a:r>
            <a:r>
              <a:rPr lang="pl-PL" sz="2800" dirty="0" smtClean="0">
                <a:latin typeface="Arial"/>
                <a:cs typeface="Arial"/>
              </a:rPr>
              <a:t>kierownik </a:t>
            </a:r>
            <a:r>
              <a:rPr lang="pl-PL" sz="2800" dirty="0">
                <a:latin typeface="Arial"/>
                <a:cs typeface="Arial"/>
              </a:rPr>
              <a:t>Zakładu Mechaniki Cieczy i </a:t>
            </a:r>
            <a:r>
              <a:rPr lang="pl-PL" sz="2800" dirty="0" smtClean="0">
                <a:latin typeface="Arial"/>
                <a:cs typeface="Arial"/>
              </a:rPr>
              <a:t>Gazów IPPT 1961 - 80. </a:t>
            </a:r>
            <a:r>
              <a:rPr lang="pl-PL" sz="2800" dirty="0">
                <a:latin typeface="Arial"/>
                <a:cs typeface="Arial"/>
              </a:rPr>
              <a:t>Przewodniczący </a:t>
            </a:r>
            <a:r>
              <a:rPr lang="pl-PL" sz="2800" dirty="0" smtClean="0">
                <a:latin typeface="Arial"/>
                <a:cs typeface="Arial"/>
              </a:rPr>
              <a:t>RN IPPT 1981</a:t>
            </a:r>
            <a:r>
              <a:rPr lang="pl-PL" sz="2800" dirty="0">
                <a:latin typeface="Arial"/>
                <a:cs typeface="Arial"/>
              </a:rPr>
              <a:t>-</a:t>
            </a:r>
            <a:r>
              <a:rPr lang="pl-PL" sz="2800" dirty="0" smtClean="0">
                <a:latin typeface="Arial"/>
                <a:cs typeface="Arial"/>
              </a:rPr>
              <a:t>1983. Dożywotni członek Zgromadzenia Ogólnego  </a:t>
            </a:r>
            <a:r>
              <a:rPr lang="pl-PL" sz="2800" dirty="0">
                <a:latin typeface="Arial"/>
                <a:cs typeface="Arial"/>
              </a:rPr>
              <a:t>Międzynarodowej Unii Mechaniki Teoretycznej i Stosowanej (IUTAM)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9326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309346" y="822682"/>
            <a:ext cx="8368602" cy="568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E46C0A"/>
                </a:solidFill>
                <a:latin typeface="Arial"/>
                <a:cs typeface="Arial"/>
              </a:rPr>
              <a:t>Władysław </a:t>
            </a:r>
            <a:r>
              <a:rPr lang="pl-PL" sz="3200" dirty="0" err="1" smtClean="0">
                <a:solidFill>
                  <a:srgbClr val="E46C0A"/>
                </a:solidFill>
                <a:latin typeface="Arial"/>
                <a:cs typeface="Arial"/>
              </a:rPr>
              <a:t>Fiszdon</a:t>
            </a:r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solidFill>
                  <a:srgbClr val="000000"/>
                </a:solidFill>
                <a:latin typeface="Arial"/>
                <a:cs typeface="Arial"/>
              </a:rPr>
              <a:t>Przed wojną: Absolwent </a:t>
            </a:r>
            <a:r>
              <a:rPr lang="pl-PL" sz="3200" dirty="0" smtClean="0"/>
              <a:t>Sorbony i </a:t>
            </a:r>
            <a:r>
              <a:rPr lang="pl-PL" sz="3200" dirty="0" err="1" smtClean="0"/>
              <a:t>Ecole</a:t>
            </a:r>
            <a:r>
              <a:rPr lang="pl-PL" sz="3200" dirty="0" smtClean="0"/>
              <a:t> </a:t>
            </a:r>
            <a:r>
              <a:rPr lang="pl-PL" sz="3200" dirty="0" err="1"/>
              <a:t>Nationale</a:t>
            </a:r>
            <a:r>
              <a:rPr lang="pl-PL" sz="3200" dirty="0"/>
              <a:t> </a:t>
            </a:r>
            <a:r>
              <a:rPr lang="pl-PL" sz="3200" dirty="0" err="1"/>
              <a:t>Superieure</a:t>
            </a:r>
            <a:r>
              <a:rPr lang="pl-PL" sz="3200" dirty="0"/>
              <a:t> </a:t>
            </a:r>
            <a:r>
              <a:rPr lang="pl-PL" sz="3200" dirty="0" err="1"/>
              <a:t>d'Aeronauticque</a:t>
            </a:r>
            <a:r>
              <a:rPr lang="pl-PL" sz="3200" dirty="0"/>
              <a:t> (1935). W latach 1936-1939 konstruktor lotniczy w Lublinie</a:t>
            </a:r>
            <a:r>
              <a:rPr lang="pl-PL" sz="3200" dirty="0" smtClean="0"/>
              <a:t>,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/>
              <a:t>W czasie wojny: We Francji, </a:t>
            </a:r>
            <a:r>
              <a:rPr lang="pl-PL" sz="3200" dirty="0"/>
              <a:t>a od </a:t>
            </a:r>
            <a:r>
              <a:rPr lang="pl-PL" sz="3200" dirty="0" smtClean="0"/>
              <a:t>1940 </a:t>
            </a:r>
            <a:r>
              <a:rPr lang="pl-PL" sz="3200" dirty="0"/>
              <a:t>r. w </a:t>
            </a:r>
            <a:r>
              <a:rPr lang="pl-PL" sz="3200" dirty="0" smtClean="0"/>
              <a:t>UK, </a:t>
            </a:r>
            <a:r>
              <a:rPr lang="pl-PL" sz="3200" dirty="0"/>
              <a:t>gdzie uzyskał licencję pilota wojskowego i stopień majora </a:t>
            </a:r>
            <a:r>
              <a:rPr lang="pl-PL" sz="3200" dirty="0" smtClean="0"/>
              <a:t>RAF. Brał </a:t>
            </a:r>
            <a:r>
              <a:rPr lang="pl-PL" sz="3200" dirty="0" err="1" smtClean="0"/>
              <a:t>bdział</a:t>
            </a:r>
            <a:r>
              <a:rPr lang="pl-PL" sz="3200" dirty="0" smtClean="0"/>
              <a:t> w projektowaniu samolotów </a:t>
            </a:r>
            <a:r>
              <a:rPr lang="pl-PL" sz="3200" dirty="0" err="1" smtClean="0"/>
              <a:t>Hurricane</a:t>
            </a:r>
            <a:r>
              <a:rPr lang="pl-PL" sz="3200" dirty="0" smtClean="0"/>
              <a:t> i </a:t>
            </a:r>
            <a:r>
              <a:rPr lang="pl-PL" sz="3200" dirty="0" err="1" smtClean="0"/>
              <a:t>Mosquito</a:t>
            </a:r>
            <a:r>
              <a:rPr lang="pl-PL" sz="3200" dirty="0" smtClean="0"/>
              <a:t>.</a:t>
            </a:r>
            <a:endParaRPr lang="pl-PL" sz="3200" dirty="0"/>
          </a:p>
          <a:p>
            <a:pPr algn="ctr">
              <a:lnSpc>
                <a:spcPct val="130000"/>
              </a:lnSpc>
            </a:pPr>
            <a:r>
              <a:rPr lang="pl-PL" sz="3200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11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683816" y="716325"/>
            <a:ext cx="8059256" cy="696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Działalność  naukowa 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Władysława </a:t>
            </a:r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Fiszdona</a:t>
            </a:r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/>
              <a:t>A</a:t>
            </a:r>
            <a:r>
              <a:rPr lang="pl-PL" sz="3200" dirty="0" smtClean="0"/>
              <a:t>erodynamice </a:t>
            </a:r>
            <a:r>
              <a:rPr lang="pl-PL" sz="3200" dirty="0"/>
              <a:t>stosowanej, kinetycznej teorii gazów, analizie oddziaływań fali uderzeniowej w przepływach hipersonicznych i w ostatnich latach matematycznym i numerycznym modelom opisującym złożone zjawiska hydrodynamiki nadciekłego helu</a:t>
            </a:r>
            <a:r>
              <a:rPr lang="pl-PL" sz="3200" dirty="0" smtClean="0"/>
              <a:t>.</a:t>
            </a:r>
          </a:p>
          <a:p>
            <a:pPr algn="ctr">
              <a:lnSpc>
                <a:spcPct val="130000"/>
              </a:lnSpc>
            </a:pPr>
            <a:r>
              <a:rPr lang="pl-PL" sz="3200" dirty="0"/>
              <a:t>Redaktor Fluid dynamics </a:t>
            </a:r>
            <a:r>
              <a:rPr lang="pl-PL" sz="3200" dirty="0" err="1" smtClean="0"/>
              <a:t>transactions</a:t>
            </a:r>
            <a:r>
              <a:rPr lang="pl-PL" sz="3200" dirty="0" smtClean="0"/>
              <a:t> i organizator „ Fluid </a:t>
            </a:r>
            <a:r>
              <a:rPr lang="pl-PL" sz="3200" dirty="0" err="1" smtClean="0"/>
              <a:t>Fiszdon</a:t>
            </a:r>
            <a:r>
              <a:rPr lang="pl-PL" sz="3200" dirty="0" smtClean="0"/>
              <a:t> </a:t>
            </a:r>
            <a:r>
              <a:rPr lang="pl-PL" sz="3200" dirty="0" err="1" smtClean="0"/>
              <a:t>Conferences</a:t>
            </a:r>
            <a:r>
              <a:rPr lang="pl-PL" sz="3200" dirty="0" smtClean="0"/>
              <a:t>” </a:t>
            </a:r>
            <a:endParaRPr lang="pl-PL" sz="3200" dirty="0"/>
          </a:p>
          <a:p>
            <a:pPr algn="ctr">
              <a:lnSpc>
                <a:spcPct val="130000"/>
              </a:lnSpc>
            </a:pPr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endParaRPr lang="pl-PL" sz="32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2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33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2998885" y="585830"/>
            <a:ext cx="32009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Antoni Sawczuk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3" name="Obraz 2" descr="NTONI SAWCZUK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8"/>
          <a:stretch/>
        </p:blipFill>
        <p:spPr bwMode="auto">
          <a:xfrm>
            <a:off x="293063" y="2035015"/>
            <a:ext cx="2539887" cy="2800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eTekstowe 3"/>
          <p:cNvSpPr txBox="1"/>
          <p:nvPr/>
        </p:nvSpPr>
        <p:spPr>
          <a:xfrm>
            <a:off x="504721" y="5025446"/>
            <a:ext cx="214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1927 - 1984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3407580" y="1201957"/>
            <a:ext cx="5584495" cy="567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Absolwent Wydziału Inżynierii Lądowej PW 1951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Kierownik Zakładów </a:t>
            </a:r>
            <a:r>
              <a:rPr lang="pl-PL" sz="2800" dirty="0" smtClean="0"/>
              <a:t>Mechaniki </a:t>
            </a:r>
            <a:r>
              <a:rPr lang="pl-PL" sz="2800" dirty="0"/>
              <a:t>Ośrodków Ciągłych i </a:t>
            </a:r>
            <a:r>
              <a:rPr lang="pl-PL" sz="2800" dirty="0" smtClean="0"/>
              <a:t> Teorii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/>
              <a:t>Konstrukcji 1969 – 81</a:t>
            </a:r>
          </a:p>
          <a:p>
            <a:pPr algn="ctr">
              <a:lnSpc>
                <a:spcPct val="130000"/>
              </a:lnSpc>
            </a:pPr>
            <a:r>
              <a:rPr lang="pl-PL" sz="2800" dirty="0"/>
              <a:t>Wykładowca na Uniwersytecie w Grenoble oraz Marsylii</a:t>
            </a:r>
            <a:r>
              <a:rPr lang="pl-PL" sz="2800" dirty="0" smtClean="0"/>
              <a:t>.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Przewodniczący Komitetu Mechaniki PAN 1972 – 80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Rektor CISM 1982 - 84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542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488440" y="463407"/>
            <a:ext cx="8531415" cy="616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Antoniego  Sawczuka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Stosowana teoria </a:t>
            </a:r>
            <a:r>
              <a:rPr lang="pl-PL" sz="2800" dirty="0">
                <a:latin typeface="Arial"/>
                <a:cs typeface="Arial"/>
              </a:rPr>
              <a:t>plastyczności (teoria </a:t>
            </a:r>
            <a:r>
              <a:rPr lang="pl-PL" sz="2800" dirty="0" smtClean="0">
                <a:latin typeface="Arial"/>
                <a:cs typeface="Arial"/>
              </a:rPr>
              <a:t>nośności </a:t>
            </a:r>
            <a:r>
              <a:rPr lang="pl-PL" sz="2800" dirty="0">
                <a:latin typeface="Arial"/>
                <a:cs typeface="Arial"/>
              </a:rPr>
              <a:t>granicznej, płyty i powłoki, przystosowanie konstrukcji</a:t>
            </a:r>
            <a:r>
              <a:rPr lang="pl-PL" sz="2800" dirty="0" smtClean="0">
                <a:latin typeface="Arial"/>
                <a:cs typeface="Arial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Ponad 200 publikacji i 16 monografii. Promotor 14 doktoratów. Organizator szeregu ważnych konferencji międzynarodowych i wydawnictw pokonferencyjnych min </a:t>
            </a:r>
            <a:r>
              <a:rPr lang="pl-PL" sz="2800" dirty="0" smtClean="0"/>
              <a:t>IUTAM </a:t>
            </a:r>
            <a:r>
              <a:rPr lang="pl-PL" sz="2800" dirty="0" err="1"/>
              <a:t>Symposium</a:t>
            </a:r>
            <a:r>
              <a:rPr lang="pl-PL" sz="2800" dirty="0"/>
              <a:t> on </a:t>
            </a:r>
            <a:r>
              <a:rPr lang="pl-PL" sz="2800" dirty="0" err="1"/>
              <a:t>Optimization</a:t>
            </a:r>
            <a:r>
              <a:rPr lang="pl-PL" sz="2800" dirty="0"/>
              <a:t> in </a:t>
            </a:r>
            <a:r>
              <a:rPr lang="pl-PL" sz="2800" dirty="0" err="1"/>
              <a:t>Structural</a:t>
            </a:r>
            <a:r>
              <a:rPr lang="pl-PL" sz="2800" dirty="0"/>
              <a:t> </a:t>
            </a:r>
            <a:r>
              <a:rPr lang="pl-PL" sz="2800" dirty="0" smtClean="0"/>
              <a:t>Design, 1973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Członek </a:t>
            </a:r>
            <a:r>
              <a:rPr lang="pl-PL" sz="2800" dirty="0"/>
              <a:t>IUTAM, RILEM, CEB, </a:t>
            </a:r>
            <a:r>
              <a:rPr lang="pl-PL" sz="2800" dirty="0" smtClean="0"/>
              <a:t>IASS; </a:t>
            </a:r>
            <a:r>
              <a:rPr lang="pl-PL" sz="2800" dirty="0"/>
              <a:t>Doktor H.C. </a:t>
            </a:r>
            <a:r>
              <a:rPr lang="pl-PL" sz="2800" dirty="0" err="1"/>
              <a:t>Institut</a:t>
            </a:r>
            <a:r>
              <a:rPr lang="pl-PL" sz="2800" dirty="0"/>
              <a:t> </a:t>
            </a:r>
            <a:r>
              <a:rPr lang="pl-PL" sz="2800" dirty="0" err="1"/>
              <a:t>National</a:t>
            </a:r>
            <a:r>
              <a:rPr lang="pl-PL" sz="2800" dirty="0"/>
              <a:t> </a:t>
            </a:r>
            <a:r>
              <a:rPr lang="pl-PL" sz="2800" dirty="0" err="1"/>
              <a:t>Polytechnique</a:t>
            </a:r>
            <a:r>
              <a:rPr lang="pl-PL" sz="2800" dirty="0"/>
              <a:t> de Grenoble.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816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709539" y="440871"/>
            <a:ext cx="51123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Wojciech Nowacki</a:t>
            </a:r>
            <a:endParaRPr lang="pl-PL" sz="32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9" y="1976338"/>
            <a:ext cx="2111964" cy="2663496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865513" y="1302409"/>
            <a:ext cx="6278487" cy="51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800" dirty="0">
                <a:latin typeface="Arial"/>
                <a:cs typeface="Arial"/>
              </a:rPr>
              <a:t>Absolwent Wydziału Inżynierii Lądowej PW (1961), </a:t>
            </a:r>
            <a:r>
              <a:rPr lang="pl-PL" sz="2800" dirty="0" smtClean="0">
                <a:latin typeface="Arial"/>
                <a:cs typeface="Arial"/>
              </a:rPr>
              <a:t>1972</a:t>
            </a:r>
            <a:r>
              <a:rPr lang="pl-PL" sz="2800" dirty="0">
                <a:latin typeface="Arial"/>
                <a:cs typeface="Arial"/>
              </a:rPr>
              <a:t>-1976 - </a:t>
            </a:r>
            <a:r>
              <a:rPr lang="pl-PL" sz="2800" dirty="0" smtClean="0">
                <a:latin typeface="Arial"/>
                <a:cs typeface="Arial"/>
              </a:rPr>
              <a:t>Stacji </a:t>
            </a:r>
            <a:r>
              <a:rPr lang="pl-PL" sz="2800" dirty="0">
                <a:latin typeface="Arial"/>
                <a:cs typeface="Arial"/>
              </a:rPr>
              <a:t>PAN w Paryżu, 1987-1989 - zastępca Sekretarza Wydziału IV PAN. Od 1984 kierownik Pracowni Plastyczności Stosowanej w IPPT PAN, 1996-2002 - kierownik Ośrodka Mechaniki i Informatyki Stosowanej. Od 2002 dyrektor IPPT PAN, </a:t>
            </a:r>
            <a:r>
              <a:rPr lang="pl-PL" sz="2800" dirty="0" smtClean="0">
                <a:latin typeface="Arial"/>
                <a:cs typeface="Arial"/>
              </a:rPr>
              <a:t>Instytutu.</a:t>
            </a:r>
            <a:endParaRPr lang="pl-PL" sz="2800" dirty="0">
              <a:latin typeface="Arial"/>
              <a:cs typeface="Arial"/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491529" y="4851475"/>
            <a:ext cx="222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1938 -2009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59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40426" y="325602"/>
            <a:ext cx="9003574" cy="677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Wojciecha Nowackiego</a:t>
            </a:r>
          </a:p>
          <a:p>
            <a:pPr algn="ctr">
              <a:lnSpc>
                <a:spcPct val="120000"/>
              </a:lnSpc>
            </a:pPr>
            <a:r>
              <a:rPr lang="pl-PL" sz="2800" dirty="0">
                <a:latin typeface="Arial"/>
                <a:cs typeface="Arial"/>
              </a:rPr>
              <a:t>propagacji fal naprężenia w ośrodkach niesprężystych w warunkach skończonych odkształceń, termo-mechanicznych sprzężeń w dynamicznej </a:t>
            </a:r>
            <a:r>
              <a:rPr lang="pl-PL" sz="2800" dirty="0" smtClean="0">
                <a:latin typeface="Arial"/>
                <a:cs typeface="Arial"/>
              </a:rPr>
              <a:t>plastyczności</a:t>
            </a:r>
            <a:r>
              <a:rPr lang="pl-PL" sz="2800" dirty="0">
                <a:latin typeface="Arial"/>
                <a:cs typeface="Arial"/>
              </a:rPr>
              <a:t>, metod doświadczalnych dla statycznych i dynamicznych obciążeń w ciałach stałych</a:t>
            </a:r>
            <a:r>
              <a:rPr lang="pl-PL" sz="2800" dirty="0" smtClean="0">
                <a:latin typeface="Arial"/>
                <a:cs typeface="Arial"/>
              </a:rPr>
              <a:t>.</a:t>
            </a:r>
            <a:r>
              <a:rPr lang="pl-PL" sz="2800" dirty="0">
                <a:latin typeface="Arial"/>
                <a:cs typeface="Arial"/>
              </a:rPr>
              <a:t> monografii </a:t>
            </a:r>
            <a:r>
              <a:rPr lang="pl-PL" sz="2800" dirty="0" smtClean="0">
                <a:latin typeface="Arial"/>
                <a:cs typeface="Arial"/>
              </a:rPr>
              <a:t>„Zagadnienia </a:t>
            </a:r>
            <a:r>
              <a:rPr lang="pl-PL" sz="2800" dirty="0">
                <a:latin typeface="Arial"/>
                <a:cs typeface="Arial"/>
              </a:rPr>
              <a:t>Falowe w Teorii </a:t>
            </a:r>
            <a:r>
              <a:rPr lang="pl-PL" sz="2800" dirty="0" smtClean="0">
                <a:latin typeface="Arial"/>
                <a:cs typeface="Arial"/>
              </a:rPr>
              <a:t>Plastyczności” PWN</a:t>
            </a:r>
            <a:r>
              <a:rPr lang="pl-PL" sz="2800" dirty="0">
                <a:latin typeface="Arial"/>
                <a:cs typeface="Arial"/>
              </a:rPr>
              <a:t>,</a:t>
            </a:r>
            <a:r>
              <a:rPr lang="pl-PL" sz="2800" dirty="0" smtClean="0">
                <a:latin typeface="Arial"/>
                <a:cs typeface="Arial"/>
              </a:rPr>
              <a:t>1977, angielski, rosyjski, ponad </a:t>
            </a:r>
            <a:r>
              <a:rPr lang="pl-PL" sz="2800" dirty="0">
                <a:latin typeface="Arial"/>
                <a:cs typeface="Arial"/>
              </a:rPr>
              <a:t>170 </a:t>
            </a:r>
            <a:r>
              <a:rPr lang="pl-PL" sz="2800" dirty="0" smtClean="0">
                <a:latin typeface="Arial"/>
                <a:cs typeface="Arial"/>
              </a:rPr>
              <a:t>publikacji. </a:t>
            </a:r>
            <a:r>
              <a:rPr lang="pl-PL" sz="2800" dirty="0">
                <a:latin typeface="Arial"/>
                <a:cs typeface="Arial"/>
              </a:rPr>
              <a:t>Wiceprzewodniczący Komitetu Mechaniki PAN oraz </a:t>
            </a:r>
            <a:r>
              <a:rPr lang="pl-PL" sz="2800" dirty="0" err="1" smtClean="0">
                <a:latin typeface="Arial"/>
                <a:cs typeface="Arial"/>
              </a:rPr>
              <a:t>PTMTiS</a:t>
            </a:r>
            <a:r>
              <a:rPr lang="pl-PL" sz="2800" dirty="0" smtClean="0">
                <a:latin typeface="Arial"/>
                <a:cs typeface="Arial"/>
              </a:rPr>
              <a:t>, </a:t>
            </a:r>
            <a:r>
              <a:rPr lang="pl-PL" sz="2800" dirty="0">
                <a:latin typeface="Arial"/>
                <a:cs typeface="Arial"/>
              </a:rPr>
              <a:t>członek </a:t>
            </a:r>
            <a:r>
              <a:rPr lang="pl-PL" sz="2800" dirty="0" err="1">
                <a:latin typeface="Arial"/>
                <a:cs typeface="Arial"/>
              </a:rPr>
              <a:t>European</a:t>
            </a:r>
            <a:r>
              <a:rPr lang="pl-PL" sz="2800" dirty="0">
                <a:latin typeface="Arial"/>
                <a:cs typeface="Arial"/>
              </a:rPr>
              <a:t> </a:t>
            </a:r>
            <a:r>
              <a:rPr lang="pl-PL" sz="2800" dirty="0" err="1">
                <a:latin typeface="Arial"/>
                <a:cs typeface="Arial"/>
              </a:rPr>
              <a:t>Association</a:t>
            </a:r>
            <a:r>
              <a:rPr lang="pl-PL" sz="2800" dirty="0">
                <a:latin typeface="Arial"/>
                <a:cs typeface="Arial"/>
              </a:rPr>
              <a:t> for </a:t>
            </a:r>
            <a:r>
              <a:rPr lang="pl-PL" sz="2800" dirty="0" err="1">
                <a:latin typeface="Arial"/>
                <a:cs typeface="Arial"/>
              </a:rPr>
              <a:t>Dynamic</a:t>
            </a:r>
            <a:r>
              <a:rPr lang="pl-PL" sz="2800" dirty="0">
                <a:latin typeface="Arial"/>
                <a:cs typeface="Arial"/>
              </a:rPr>
              <a:t> </a:t>
            </a:r>
            <a:r>
              <a:rPr lang="pl-PL" sz="2800" dirty="0" err="1">
                <a:latin typeface="Arial"/>
                <a:cs typeface="Arial"/>
              </a:rPr>
              <a:t>Behavior</a:t>
            </a:r>
            <a:r>
              <a:rPr lang="pl-PL" sz="2800" dirty="0">
                <a:latin typeface="Arial"/>
                <a:cs typeface="Arial"/>
              </a:rPr>
              <a:t> of Materials and </a:t>
            </a:r>
            <a:r>
              <a:rPr lang="pl-PL" sz="2800" dirty="0" err="1">
                <a:latin typeface="Arial"/>
                <a:cs typeface="Arial"/>
              </a:rPr>
              <a:t>its</a:t>
            </a:r>
            <a:r>
              <a:rPr lang="pl-PL" sz="2800" dirty="0">
                <a:latin typeface="Arial"/>
                <a:cs typeface="Arial"/>
              </a:rPr>
              <a:t> Applications - DYMAT, </a:t>
            </a:r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pl-PL" sz="2800" dirty="0" smtClean="0">
                <a:latin typeface="Arial"/>
                <a:cs typeface="Arial"/>
              </a:rPr>
              <a:t>Redaktor </a:t>
            </a:r>
            <a:r>
              <a:rPr lang="pl-PL" sz="2800" dirty="0">
                <a:latin typeface="Arial"/>
                <a:cs typeface="Arial"/>
              </a:rPr>
              <a:t>Naczelny </a:t>
            </a:r>
            <a:r>
              <a:rPr lang="pl-PL" sz="2800" dirty="0" err="1">
                <a:latin typeface="Arial"/>
                <a:cs typeface="Arial"/>
              </a:rPr>
              <a:t>Journal</a:t>
            </a:r>
            <a:r>
              <a:rPr lang="pl-PL" sz="2800" dirty="0">
                <a:latin typeface="Arial"/>
                <a:cs typeface="Arial"/>
              </a:rPr>
              <a:t> of </a:t>
            </a:r>
            <a:r>
              <a:rPr lang="pl-PL" sz="2800" dirty="0" err="1">
                <a:latin typeface="Arial"/>
                <a:cs typeface="Arial"/>
              </a:rPr>
              <a:t>Theoretical</a:t>
            </a:r>
            <a:r>
              <a:rPr lang="pl-PL" sz="2800" dirty="0">
                <a:latin typeface="Arial"/>
                <a:cs typeface="Arial"/>
              </a:rPr>
              <a:t> and Applied </a:t>
            </a:r>
            <a:r>
              <a:rPr lang="pl-PL" sz="2800" dirty="0" err="1">
                <a:latin typeface="Arial"/>
                <a:cs typeface="Arial"/>
              </a:rPr>
              <a:t>Mechanics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624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2800388" y="48840"/>
            <a:ext cx="6343612" cy="9104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Wojciech Szczepiński</a:t>
            </a:r>
          </a:p>
          <a:p>
            <a:pPr algn="ctr" fontAlgn="t">
              <a:lnSpc>
                <a:spcPct val="130000"/>
              </a:lnSpc>
            </a:pPr>
            <a:r>
              <a:rPr lang="pl-PL" sz="3200" dirty="0" smtClean="0"/>
              <a:t>Absolwentem Szk. Inż.. </a:t>
            </a:r>
            <a:r>
              <a:rPr lang="pl-PL" sz="3200" dirty="0"/>
              <a:t>im. Wawelberga i </a:t>
            </a:r>
            <a:r>
              <a:rPr lang="pl-PL" sz="3200" dirty="0" err="1"/>
              <a:t>Rotwanda</a:t>
            </a:r>
            <a:r>
              <a:rPr lang="pl-PL" sz="3200" dirty="0"/>
              <a:t> </a:t>
            </a:r>
            <a:r>
              <a:rPr lang="pl-PL" sz="3200" dirty="0" smtClean="0"/>
              <a:t>i PW 1954 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> Kierownik Zakładu Mechaniki Ośrodków Ciągłych , Przewodniczący RN IPPT 1984 - 87.</a:t>
            </a:r>
          </a:p>
          <a:p>
            <a:pPr algn="ctr" fontAlgn="t">
              <a:lnSpc>
                <a:spcPct val="130000"/>
              </a:lnSpc>
            </a:pPr>
            <a:r>
              <a:rPr lang="pl-PL" sz="3200" dirty="0" smtClean="0"/>
              <a:t>Przewodniczący Komitetu mechaniki PAN 1984 -86</a:t>
            </a:r>
          </a:p>
          <a:p>
            <a:pPr algn="ctr" fontAlgn="t">
              <a:lnSpc>
                <a:spcPct val="130000"/>
              </a:lnSpc>
            </a:pPr>
            <a:r>
              <a:rPr lang="pl-PL" sz="3200" dirty="0" smtClean="0"/>
              <a:t>Przewodniczący Wydziału IV PAN 1993 – 95</a:t>
            </a:r>
          </a:p>
          <a:p>
            <a:pPr algn="ctr" fontAlgn="t">
              <a:lnSpc>
                <a:spcPct val="130000"/>
              </a:lnSpc>
            </a:pPr>
            <a:r>
              <a:rPr lang="pl-PL" sz="3200" dirty="0" smtClean="0"/>
              <a:t>Członek Prezydium PAN 1993 - 98</a:t>
            </a:r>
          </a:p>
          <a:p>
            <a:pPr algn="ctr" fontAlgn="t">
              <a:lnSpc>
                <a:spcPct val="130000"/>
              </a:lnSpc>
            </a:pPr>
            <a:endParaRPr lang="pl-PL" sz="3200" dirty="0" smtClean="0"/>
          </a:p>
          <a:p>
            <a:r>
              <a:rPr lang="pl-PL" sz="3200" dirty="0"/>
              <a:t/>
            </a:r>
            <a:br>
              <a:rPr lang="pl-PL" sz="3200" dirty="0"/>
            </a:br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70" y="1600199"/>
            <a:ext cx="2088385" cy="2784513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565470" y="4656114"/>
            <a:ext cx="208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1924- 2010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545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336947" y="492480"/>
            <a:ext cx="8665579" cy="669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Działalność naukowa</a:t>
            </a:r>
            <a:r>
              <a:rPr lang="pl-PL" sz="28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Wojciecha Szczepińskiego</a:t>
            </a:r>
          </a:p>
          <a:p>
            <a:endParaRPr lang="pl-PL" sz="3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 smtClean="0"/>
              <a:t>Metod </a:t>
            </a:r>
            <a:r>
              <a:rPr lang="pl-PL" sz="3200" dirty="0"/>
              <a:t>projektowania wytrzymałościowego konstrukcji wg kryterium nośności </a:t>
            </a:r>
            <a:r>
              <a:rPr lang="pl-PL" sz="3200" dirty="0" smtClean="0"/>
              <a:t>granicznej, także doświadczalna </a:t>
            </a:r>
            <a:r>
              <a:rPr lang="pl-PL" sz="3200" dirty="0"/>
              <a:t>i </a:t>
            </a:r>
            <a:r>
              <a:rPr lang="pl-PL" sz="3200" dirty="0" smtClean="0"/>
              <a:t>teoretyczna analiza </a:t>
            </a:r>
            <a:r>
              <a:rPr lang="pl-PL" sz="3200" dirty="0"/>
              <a:t>mechanizmów plastycznego płynięcia metali</a:t>
            </a:r>
            <a:r>
              <a:rPr lang="pl-PL" sz="3200" dirty="0" smtClean="0"/>
              <a:t>.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latin typeface="Arial"/>
                <a:cs typeface="Arial"/>
              </a:rPr>
              <a:t>10 monografii – angielski, chiński, rumuński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/>
              <a:t>Członek zwyczajny </a:t>
            </a:r>
            <a:r>
              <a:rPr lang="pl-PL" sz="3200" dirty="0"/>
              <a:t>Warszawskiego Towarzystwa Naukowego</a:t>
            </a:r>
            <a:r>
              <a:rPr lang="pl-PL" sz="3200" dirty="0" smtClean="0"/>
              <a:t>. DHC – WAT i Politechniki Świętokrzyskiej</a:t>
            </a:r>
            <a:endParaRPr lang="pl-PL" sz="3200" dirty="0" smtClean="0">
              <a:latin typeface="Arial"/>
              <a:cs typeface="Arial"/>
            </a:endParaRPr>
          </a:p>
          <a:p>
            <a:r>
              <a:rPr lang="pl-PL" sz="3200" dirty="0" smtClean="0"/>
              <a:t>.</a:t>
            </a:r>
            <a:endParaRPr lang="pl-PL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299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2120230" y="558137"/>
            <a:ext cx="46448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Henryk Zorski</a:t>
            </a:r>
            <a:endParaRPr lang="pl-PL" sz="3200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8" y="1660580"/>
            <a:ext cx="2265208" cy="2547100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418920" y="4449600"/>
            <a:ext cx="2265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1927 - 2003</a:t>
            </a:r>
            <a:endParaRPr lang="pl-PL" sz="2800" dirty="0"/>
          </a:p>
        </p:txBody>
      </p:sp>
      <p:sp>
        <p:nvSpPr>
          <p:cNvPr id="5" name="PoleTekstowe 4"/>
          <p:cNvSpPr txBox="1"/>
          <p:nvPr/>
        </p:nvSpPr>
        <p:spPr>
          <a:xfrm>
            <a:off x="3067079" y="1160193"/>
            <a:ext cx="5304751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Absolwent Szk. Inż. im  Wawelberga i </a:t>
            </a:r>
            <a:r>
              <a:rPr lang="pl-PL" sz="2800" dirty="0" err="1" smtClean="0">
                <a:latin typeface="Arial"/>
                <a:cs typeface="Arial"/>
              </a:rPr>
              <a:t>Rotwanda</a:t>
            </a:r>
            <a:r>
              <a:rPr lang="pl-PL" sz="2800" dirty="0" smtClean="0">
                <a:latin typeface="Arial"/>
                <a:cs typeface="Arial"/>
              </a:rPr>
              <a:t>, WAT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Kierownik: Zakładu Mechaniki Ośrodków Ciągłych1968 – 80,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Zakładu Mechaniki Cieczy i Gazów 1980 – 95.</a:t>
            </a:r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Współorganizator wraz z </a:t>
            </a:r>
            <a:r>
              <a:rPr lang="pl-PL" sz="2800" dirty="0"/>
              <a:t>R.</a:t>
            </a:r>
          </a:p>
          <a:p>
            <a:pPr algn="ctr"/>
            <a:r>
              <a:rPr lang="pl-PL" sz="2800" dirty="0" err="1" smtClean="0"/>
              <a:t>S.Rivlinem</a:t>
            </a:r>
            <a:r>
              <a:rPr lang="pl-PL" sz="2800" dirty="0" smtClean="0"/>
              <a:t>(</a:t>
            </a:r>
            <a:r>
              <a:rPr lang="pl-PL" sz="2800" dirty="0"/>
              <a:t>USA</a:t>
            </a:r>
            <a:r>
              <a:rPr lang="pl-PL" sz="2800" dirty="0" smtClean="0"/>
              <a:t>) i </a:t>
            </a:r>
            <a:r>
              <a:rPr lang="pl-PL" sz="2800" dirty="0" err="1" smtClean="0"/>
              <a:t>G.Ficherą</a:t>
            </a:r>
            <a:r>
              <a:rPr lang="pl-PL" sz="2800" dirty="0" smtClean="0"/>
              <a:t>(</a:t>
            </a:r>
            <a:r>
              <a:rPr lang="pl-PL" sz="2800" dirty="0" err="1"/>
              <a:t>Italy</a:t>
            </a:r>
            <a:r>
              <a:rPr lang="pl-PL" sz="2800" dirty="0"/>
              <a:t>)</a:t>
            </a:r>
            <a:r>
              <a:rPr lang="pl-PL" sz="2800" dirty="0" smtClean="0"/>
              <a:t>,International </a:t>
            </a:r>
            <a:r>
              <a:rPr lang="pl-PL" sz="2800" dirty="0" err="1" smtClean="0"/>
              <a:t>Society</a:t>
            </a:r>
            <a:r>
              <a:rPr lang="pl-PL" sz="2800" dirty="0" smtClean="0"/>
              <a:t> for the</a:t>
            </a:r>
            <a:endParaRPr lang="pl-PL" sz="2800" dirty="0"/>
          </a:p>
          <a:p>
            <a:pPr algn="ctr"/>
            <a:r>
              <a:rPr lang="pl-PL" sz="2800" dirty="0" err="1" smtClean="0"/>
              <a:t>Interaction</a:t>
            </a:r>
            <a:r>
              <a:rPr lang="pl-PL" sz="2800" dirty="0"/>
              <a:t> </a:t>
            </a:r>
            <a:r>
              <a:rPr lang="pl-PL" sz="2800" dirty="0" smtClean="0"/>
              <a:t>of</a:t>
            </a:r>
            <a:r>
              <a:rPr lang="pl-PL" sz="2800" dirty="0"/>
              <a:t> </a:t>
            </a:r>
            <a:r>
              <a:rPr lang="pl-PL" sz="2800" dirty="0" err="1" smtClean="0"/>
              <a:t>Mechanics</a:t>
            </a:r>
            <a:r>
              <a:rPr lang="pl-PL" sz="2800" dirty="0"/>
              <a:t> </a:t>
            </a:r>
            <a:r>
              <a:rPr lang="pl-PL" sz="2800" dirty="0" smtClean="0"/>
              <a:t>and</a:t>
            </a:r>
          </a:p>
          <a:p>
            <a:pPr algn="ctr"/>
            <a:r>
              <a:rPr lang="pl-PL" sz="2800" dirty="0" err="1" smtClean="0"/>
              <a:t>Mathematics</a:t>
            </a:r>
            <a:r>
              <a:rPr lang="pl-PL" sz="2800" dirty="0" smtClean="0"/>
              <a:t> (</a:t>
            </a:r>
            <a:r>
              <a:rPr lang="pl-PL" sz="2800" dirty="0"/>
              <a:t>ISIMM)</a:t>
            </a:r>
            <a:r>
              <a:rPr lang="pl-PL" sz="2800" dirty="0" smtClean="0"/>
              <a:t>.</a:t>
            </a:r>
          </a:p>
          <a:p>
            <a:pPr algn="ctr"/>
            <a:r>
              <a:rPr lang="pl-PL" sz="2800" dirty="0" smtClean="0"/>
              <a:t>Delegat do GA of  IUTAM</a:t>
            </a:r>
            <a:endParaRPr lang="pl-PL" sz="2800" dirty="0"/>
          </a:p>
          <a:p>
            <a:pPr algn="ctr"/>
            <a:r>
              <a:rPr lang="pl-PL" sz="2800" dirty="0" smtClean="0">
                <a:latin typeface="Arial"/>
                <a:cs typeface="Arial"/>
              </a:rPr>
              <a:t> 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622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397424" y="440640"/>
            <a:ext cx="7991686" cy="582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Henryka Zorskiego</a:t>
            </a:r>
            <a:endParaRPr lang="pl-PL" sz="32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/>
              <a:t>teoria płyt i powłok; teoria dyslokacji; podstawy teorii ośrodka ciągłego; mechanika nieliniowa i biopolimery; mechanika i </a:t>
            </a:r>
            <a:r>
              <a:rPr lang="pl-PL" sz="3200" dirty="0" err="1"/>
              <a:t>termomechanika</a:t>
            </a:r>
            <a:r>
              <a:rPr lang="pl-PL" sz="3200" dirty="0"/>
              <a:t> łańcuchów dyskretnych i </a:t>
            </a:r>
            <a:r>
              <a:rPr lang="pl-PL" sz="3200" dirty="0" smtClean="0"/>
              <a:t>ciągłych; mechanika łańcuchów DNA.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latin typeface="Arial"/>
                <a:cs typeface="Arial"/>
              </a:rPr>
              <a:t>Ponad 100 publikacji i 18 doktoratów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>
                <a:latin typeface="Arial"/>
                <a:cs typeface="Arial"/>
              </a:rPr>
              <a:t>Członek honorowy </a:t>
            </a:r>
            <a:r>
              <a:rPr lang="pl-PL" sz="3200" dirty="0" smtClean="0"/>
              <a:t>ISIMM</a:t>
            </a:r>
          </a:p>
          <a:p>
            <a:pPr algn="ctr">
              <a:lnSpc>
                <a:spcPct val="130000"/>
              </a:lnSpc>
            </a:pPr>
            <a:r>
              <a:rPr lang="pl-PL" sz="3200" dirty="0"/>
              <a:t>Członek Akademii Nauk w Bolonii.</a:t>
            </a:r>
            <a:endParaRPr lang="pl-PL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037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2617816" y="434636"/>
            <a:ext cx="6384491" cy="553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E46C0A"/>
                </a:solidFill>
                <a:latin typeface="Arial"/>
                <a:cs typeface="Arial"/>
              </a:rPr>
              <a:t>Henryk Frąckiewicz</a:t>
            </a:r>
          </a:p>
          <a:p>
            <a:endParaRPr lang="pl-PL" sz="32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Absolwent Szk. Inż. Wawelberga, PW i Moskiewskiego Uniwersytetu im Łomonosowa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Kierownik Zakładu Teorii Konstrukcji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1982 – 83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Dyrektor IPPT 1983 -94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Arial"/>
                <a:cs typeface="Arial"/>
              </a:rPr>
              <a:t>Rektor Politechniki Świętokrzyskiej 1970 -75, 1996- 1999</a:t>
            </a:r>
            <a:endParaRPr lang="pl-PL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b="11692"/>
          <a:stretch/>
        </p:blipFill>
        <p:spPr>
          <a:xfrm>
            <a:off x="431465" y="1658919"/>
            <a:ext cx="2186351" cy="2677287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440622" y="4336206"/>
            <a:ext cx="217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1929 - 1999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179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12317" y="509760"/>
            <a:ext cx="8847010" cy="576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/>
                <a:cs typeface="Arial"/>
              </a:rPr>
              <a:t>Działalność naukowa 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Henryka Frąckiewicza</a:t>
            </a:r>
            <a:endParaRPr lang="pl-PL" sz="32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pl-PL" sz="3200" dirty="0" smtClean="0"/>
              <a:t>Teorii </a:t>
            </a:r>
            <a:r>
              <a:rPr lang="pl-PL" sz="3200" dirty="0"/>
              <a:t>powłok i układów </a:t>
            </a:r>
            <a:r>
              <a:rPr lang="pl-PL" sz="3200" dirty="0" smtClean="0"/>
              <a:t>siatkowych;</a:t>
            </a:r>
          </a:p>
          <a:p>
            <a:pPr algn="ctr">
              <a:lnSpc>
                <a:spcPct val="130000"/>
              </a:lnSpc>
            </a:pPr>
            <a:r>
              <a:rPr lang="pl-PL" sz="3200" dirty="0" smtClean="0"/>
              <a:t>Technologia kształtowania laserowego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Nagroda Państwowa II stopnia ( zespołowa)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Promotor 20 doktoratów, autor 60 publikacji 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3 patentów.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Organizator </a:t>
            </a:r>
            <a:r>
              <a:rPr lang="pl-PL" sz="2800" dirty="0" smtClean="0"/>
              <a:t>Międzyresortowego Ośrodka </a:t>
            </a:r>
            <a:r>
              <a:rPr lang="pl-PL" sz="2800" dirty="0"/>
              <a:t>Naukowo-</a:t>
            </a:r>
            <a:r>
              <a:rPr lang="pl-PL" sz="2800" dirty="0" smtClean="0"/>
              <a:t>Dydaktycznego </a:t>
            </a:r>
            <a:r>
              <a:rPr lang="pl-PL" sz="2800" dirty="0"/>
              <a:t>Laserowych Technologii </a:t>
            </a:r>
            <a:r>
              <a:rPr lang="pl-PL" sz="2800" dirty="0" smtClean="0"/>
              <a:t>Metali (wspólnie z PAN), z </a:t>
            </a:r>
            <a:r>
              <a:rPr lang="pl-PL" sz="2800" dirty="0"/>
              <a:t>siedzibą w Politechnice Świętokrzyskiej </a:t>
            </a:r>
            <a:r>
              <a:rPr lang="pl-PL" sz="2800" dirty="0" smtClean="0"/>
              <a:t>.</a:t>
            </a:r>
          </a:p>
          <a:p>
            <a:pPr algn="ctr">
              <a:lnSpc>
                <a:spcPct val="130000"/>
              </a:lnSpc>
            </a:pPr>
            <a:r>
              <a:rPr lang="pl-PL" sz="2800" dirty="0" smtClean="0">
                <a:latin typeface="Arial"/>
                <a:cs typeface="Arial"/>
              </a:rPr>
              <a:t>Członek Towarzystwa Naukowego Warszawskiego</a:t>
            </a:r>
            <a:endParaRPr lang="pl-P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89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5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404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0" y="31104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/>
                <a:cs typeface="Arial"/>
              </a:rPr>
              <a:t>Korzystałem z następujących źródeł: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Witold Nowacki </a:t>
            </a:r>
            <a:r>
              <a:rPr lang="pl-PL" sz="2800" i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Notatki autobiograficzne </a:t>
            </a:r>
            <a:r>
              <a:rPr lang="pl-PL" sz="2800" dirty="0" smtClean="0">
                <a:latin typeface="Arial"/>
                <a:cs typeface="Arial"/>
              </a:rPr>
              <a:t>PWN 1985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2800" i="1" dirty="0" smtClean="0">
                <a:solidFill>
                  <a:srgbClr val="E46C0A"/>
                </a:solidFill>
                <a:latin typeface="Arial"/>
                <a:cs typeface="Arial"/>
              </a:rPr>
              <a:t>50 lat Instytutu Podstawowych Problemów Techniki, Polskiej Akademii Nauk, 1952 – 2002</a:t>
            </a:r>
            <a:r>
              <a:rPr lang="pl-PL" sz="2800" i="1" dirty="0" smtClean="0">
                <a:latin typeface="Arial"/>
                <a:cs typeface="Arial"/>
              </a:rPr>
              <a:t>, </a:t>
            </a:r>
            <a:r>
              <a:rPr lang="pl-PL" sz="2800" dirty="0" smtClean="0">
                <a:latin typeface="Arial"/>
                <a:cs typeface="Arial"/>
              </a:rPr>
              <a:t>IPPT 2002</a:t>
            </a:r>
          </a:p>
          <a:p>
            <a:endParaRPr lang="pl-PL" sz="2800" dirty="0" smtClean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Witold Gutkowski, </a:t>
            </a:r>
            <a:r>
              <a:rPr lang="pl-PL" sz="2800" i="1" dirty="0" smtClean="0">
                <a:solidFill>
                  <a:srgbClr val="E46C0A"/>
                </a:solidFill>
                <a:latin typeface="Arial"/>
                <a:cs typeface="Arial"/>
              </a:rPr>
              <a:t>Nauki techniczne,</a:t>
            </a:r>
            <a:r>
              <a:rPr lang="pl-PL" sz="2800" dirty="0" smtClean="0">
                <a:solidFill>
                  <a:srgbClr val="E46C0A"/>
                </a:solidFill>
                <a:latin typeface="Arial"/>
                <a:cs typeface="Arial"/>
              </a:rPr>
              <a:t> </a:t>
            </a:r>
            <a:r>
              <a:rPr lang="pl-PL" sz="2800" dirty="0" smtClean="0">
                <a:latin typeface="Arial"/>
                <a:cs typeface="Arial"/>
              </a:rPr>
              <a:t>rozdział w księdze 50 lecie PAN, 2002</a:t>
            </a:r>
          </a:p>
          <a:p>
            <a:endParaRPr lang="pl-PL" sz="28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pl-PL" sz="2800" i="1" dirty="0" smtClean="0">
                <a:solidFill>
                  <a:srgbClr val="E46C0A"/>
                </a:solidFill>
                <a:latin typeface="Arial"/>
                <a:cs typeface="Arial"/>
              </a:rPr>
              <a:t>Profesorowie IPPT PAN, którzy od nas odeszli</a:t>
            </a:r>
            <a:r>
              <a:rPr lang="pl-PL" sz="2800" i="1" dirty="0" smtClean="0">
                <a:latin typeface="Arial"/>
                <a:cs typeface="Arial"/>
              </a:rPr>
              <a:t>, </a:t>
            </a:r>
            <a:r>
              <a:rPr lang="pl-PL" sz="2800" dirty="0" smtClean="0">
                <a:latin typeface="Arial"/>
                <a:cs typeface="Arial"/>
              </a:rPr>
              <a:t>www IPPT</a:t>
            </a:r>
          </a:p>
          <a:p>
            <a:endParaRPr lang="pl-PL" sz="2800" i="1" dirty="0">
              <a:latin typeface="Arial"/>
              <a:cs typeface="Arial"/>
            </a:endParaRPr>
          </a:p>
          <a:p>
            <a:r>
              <a:rPr lang="pl-PL" sz="2800" dirty="0" smtClean="0">
                <a:latin typeface="Arial"/>
                <a:cs typeface="Arial"/>
              </a:rPr>
              <a:t>Różne www</a:t>
            </a:r>
          </a:p>
        </p:txBody>
      </p:sp>
    </p:spTree>
    <p:extLst>
      <p:ext uri="{BB962C8B-B14F-4D97-AF65-F5344CB8AC3E}">
        <p14:creationId xmlns:p14="http://schemas.microsoft.com/office/powerpoint/2010/main" val="13057766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002201" y="2496960"/>
            <a:ext cx="7144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i="1" dirty="0" smtClean="0">
                <a:latin typeface="Arial"/>
                <a:cs typeface="Arial"/>
              </a:rPr>
              <a:t>Dziękuje za uwagę</a:t>
            </a:r>
            <a:endParaRPr lang="pl-PL" sz="3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76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072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9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0"/>
            <a:ext cx="4629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09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0"/>
            <a:ext cx="4597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82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33837</TotalTime>
  <Words>2399</Words>
  <Application>Microsoft Office PowerPoint</Application>
  <PresentationFormat>Pokaz na ekranie (4:3)</PresentationFormat>
  <Paragraphs>314</Paragraphs>
  <Slides>61</Slides>
  <Notes>8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Patroni naszych sal wykładowych</dc:title>
  <dc:creator>Witold Gutkowski</dc:creator>
  <cp:lastModifiedBy>mkowal</cp:lastModifiedBy>
  <cp:revision>241</cp:revision>
  <cp:lastPrinted>2014-01-18T17:15:44Z</cp:lastPrinted>
  <dcterms:created xsi:type="dcterms:W3CDTF">2013-10-20T09:43:14Z</dcterms:created>
  <dcterms:modified xsi:type="dcterms:W3CDTF">2014-03-10T13:03:12Z</dcterms:modified>
</cp:coreProperties>
</file>